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notesSlides/notesSlide1.xml" ContentType="application/vnd.openxmlformats-officedocument.presentationml.notesSlide+xml"/>
  <Override PartName="/ppt/media/image7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7.jpg" ContentType="image/jpeg"/>
  <Override PartName="/ppt/media/image23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728" r:id="rId3"/>
    <p:sldId id="3845" r:id="rId4"/>
    <p:sldId id="4716" r:id="rId5"/>
    <p:sldId id="4727" r:id="rId6"/>
    <p:sldId id="4713" r:id="rId7"/>
    <p:sldId id="4772" r:id="rId8"/>
    <p:sldId id="3873" r:id="rId9"/>
    <p:sldId id="4730" r:id="rId10"/>
    <p:sldId id="4769" r:id="rId11"/>
    <p:sldId id="4723" r:id="rId12"/>
    <p:sldId id="4775" r:id="rId13"/>
    <p:sldId id="4776" r:id="rId14"/>
    <p:sldId id="4770" r:id="rId15"/>
    <p:sldId id="4777" r:id="rId16"/>
    <p:sldId id="4771" r:id="rId17"/>
    <p:sldId id="4778" r:id="rId18"/>
    <p:sldId id="4729" r:id="rId19"/>
    <p:sldId id="4773" r:id="rId20"/>
    <p:sldId id="4710" r:id="rId21"/>
    <p:sldId id="4774" r:id="rId22"/>
    <p:sldId id="4717" r:id="rId23"/>
    <p:sldId id="4750" r:id="rId24"/>
    <p:sldId id="268" r:id="rId25"/>
    <p:sldId id="259" r:id="rId26"/>
    <p:sldId id="4779" r:id="rId27"/>
    <p:sldId id="258" r:id="rId28"/>
    <p:sldId id="4718" r:id="rId29"/>
    <p:sldId id="4767" r:id="rId30"/>
    <p:sldId id="2099" r:id="rId31"/>
  </p:sldIdLst>
  <p:sldSz cx="12192000" cy="6858000"/>
  <p:notesSz cx="6400800" cy="11728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4" autoAdjust="0"/>
    <p:restoredTop sz="89030" autoAdjust="0"/>
  </p:normalViewPr>
  <p:slideViewPr>
    <p:cSldViewPr snapToGrid="0">
      <p:cViewPr varScale="1">
        <p:scale>
          <a:sx n="81" d="100"/>
          <a:sy n="81" d="100"/>
        </p:scale>
        <p:origin x="60" y="5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4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houtoutuk.org/2013/08/21/theblock-protecting-childrens-innocence-or-is-the-government-invading-our-right-to-privacy/" TargetMode="External"/><Relationship Id="rId1" Type="http://schemas.openxmlformats.org/officeDocument/2006/relationships/image" Target="../media/image5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houtoutuk.org/2013/08/21/theblock-protecting-childrens-innocence-or-is-the-government-invading-our-right-to-privacy/" TargetMode="External"/><Relationship Id="rId1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B6514-E388-44A7-97CC-D0544C3E7688}" type="doc">
      <dgm:prSet loTypeId="urn:microsoft.com/office/officeart/2005/8/layout/hList7" loCatId="process" qsTypeId="urn:microsoft.com/office/officeart/2005/8/quickstyle/simple1" qsCatId="simple" csTypeId="urn:microsoft.com/office/officeart/2005/8/colors/accent2_2" csCatId="accent2" phldr="1"/>
      <dgm:spPr/>
    </dgm:pt>
    <dgm:pt modelId="{85C4FABB-7045-4CF9-B121-A6C2C2A4A12E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>
              <a:latin typeface="Arial"/>
            </a:rPr>
            <a:t>Switch </a:t>
          </a:r>
          <a:r>
            <a:rPr lang="en-US" dirty="0"/>
            <a:t>/</a:t>
          </a:r>
          <a:r>
            <a:rPr lang="en-US" dirty="0">
              <a:latin typeface="Arial"/>
            </a:rPr>
            <a:t> Server / Link-Exchange: </a:t>
          </a:r>
          <a:br>
            <a:rPr lang="en-US" dirty="0">
              <a:latin typeface="Arial"/>
            </a:rPr>
          </a:br>
          <a:r>
            <a:rPr lang="en-US" dirty="0">
              <a:latin typeface="Arial"/>
            </a:rPr>
            <a:t>Readout</a:t>
          </a:r>
          <a:endParaRPr lang="en-US" dirty="0"/>
        </a:p>
      </dgm:t>
    </dgm:pt>
    <dgm:pt modelId="{F87D00B8-91A1-42DC-81D8-B337D15E370B}" type="parTrans" cxnId="{9FABA2F6-4519-4AF6-A00D-E81E77DE9F9C}">
      <dgm:prSet/>
      <dgm:spPr/>
      <dgm:t>
        <a:bodyPr/>
        <a:lstStyle/>
        <a:p>
          <a:endParaRPr lang="en-US"/>
        </a:p>
      </dgm:t>
    </dgm:pt>
    <dgm:pt modelId="{FBB162A0-352C-4E79-914C-447EE55D7BE6}" type="sibTrans" cxnId="{9FABA2F6-4519-4AF6-A00D-E81E77DE9F9C}">
      <dgm:prSet/>
      <dgm:spPr/>
      <dgm:t>
        <a:bodyPr/>
        <a:lstStyle/>
        <a:p>
          <a:endParaRPr lang="en-US"/>
        </a:p>
      </dgm:t>
    </dgm:pt>
    <dgm:pt modelId="{2A945B79-2D22-4CCD-BF41-D3A62212B13E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/>
            <a:t>Switch</a:t>
          </a:r>
          <a:r>
            <a:rPr lang="en-US" dirty="0">
              <a:latin typeface="Arial"/>
            </a:rPr>
            <a:t> </a:t>
          </a:r>
          <a:r>
            <a:rPr lang="en-US" dirty="0"/>
            <a:t>/</a:t>
          </a:r>
          <a:r>
            <a:rPr lang="en-US" dirty="0">
              <a:latin typeface="Arial"/>
            </a:rPr>
            <a:t> </a:t>
          </a:r>
          <a:r>
            <a:rPr lang="en-US" dirty="0"/>
            <a:t>Server</a:t>
          </a:r>
          <a:r>
            <a:rPr lang="en-US" dirty="0">
              <a:latin typeface="Arial"/>
            </a:rPr>
            <a:t>: Processing</a:t>
          </a:r>
          <a:endParaRPr lang="en-US" dirty="0"/>
        </a:p>
      </dgm:t>
    </dgm:pt>
    <dgm:pt modelId="{754062B8-01AF-47AC-9379-2E8791D5F353}" type="parTrans" cxnId="{99DE0289-AC57-42FA-8902-F8067FE327B3}">
      <dgm:prSet/>
      <dgm:spPr/>
      <dgm:t>
        <a:bodyPr/>
        <a:lstStyle/>
        <a:p>
          <a:endParaRPr lang="en-US"/>
        </a:p>
      </dgm:t>
    </dgm:pt>
    <dgm:pt modelId="{67A1D5ED-1213-476B-B104-553E43DA0914}" type="sibTrans" cxnId="{99DE0289-AC57-42FA-8902-F8067FE327B3}">
      <dgm:prSet/>
      <dgm:spPr/>
      <dgm:t>
        <a:bodyPr/>
        <a:lstStyle/>
        <a:p>
          <a:endParaRPr lang="en-US"/>
        </a:p>
      </dgm:t>
    </dgm:pt>
    <dgm:pt modelId="{E71B3AE4-0FE2-40BB-8CC6-96686ABBD7E8}">
      <dgm:prSet phldrT="[Text]"/>
      <dgm:spPr>
        <a:solidFill>
          <a:srgbClr val="002060"/>
        </a:solidFill>
      </dgm:spPr>
      <dgm:t>
        <a:bodyPr/>
        <a:lstStyle/>
        <a:p>
          <a:pPr rtl="0"/>
          <a:r>
            <a:rPr lang="en-US" dirty="0"/>
            <a:t>Switch</a:t>
          </a:r>
          <a:r>
            <a:rPr lang="en-US" dirty="0">
              <a:latin typeface="Arial"/>
            </a:rPr>
            <a:t> </a:t>
          </a:r>
          <a:r>
            <a:rPr lang="en-US" dirty="0"/>
            <a:t>/</a:t>
          </a:r>
          <a:r>
            <a:rPr lang="en-US" dirty="0">
              <a:latin typeface="Arial"/>
            </a:rPr>
            <a:t> Server: Buffer</a:t>
          </a:r>
          <a:endParaRPr lang="en-US" dirty="0"/>
        </a:p>
      </dgm:t>
    </dgm:pt>
    <dgm:pt modelId="{374F0A70-E6B9-45BD-934F-2789020FC41E}" type="parTrans" cxnId="{188D7BA9-0CC5-435B-876D-4162C9E7F413}">
      <dgm:prSet/>
      <dgm:spPr/>
      <dgm:t>
        <a:bodyPr/>
        <a:lstStyle/>
        <a:p>
          <a:endParaRPr lang="en-US"/>
        </a:p>
      </dgm:t>
    </dgm:pt>
    <dgm:pt modelId="{C2C6B480-6308-4042-812E-186124A5A2BB}" type="sibTrans" cxnId="{188D7BA9-0CC5-435B-876D-4162C9E7F413}">
      <dgm:prSet/>
      <dgm:spPr/>
      <dgm:t>
        <a:bodyPr/>
        <a:lstStyle/>
        <a:p>
          <a:endParaRPr lang="en-US"/>
        </a:p>
      </dgm:t>
    </dgm:pt>
    <dgm:pt modelId="{C90A9725-10A3-4381-A517-1913CFE4D6C6}" type="pres">
      <dgm:prSet presAssocID="{A7EB6514-E388-44A7-97CC-D0544C3E7688}" presName="Name0" presStyleCnt="0">
        <dgm:presLayoutVars>
          <dgm:dir/>
          <dgm:resizeHandles val="exact"/>
        </dgm:presLayoutVars>
      </dgm:prSet>
      <dgm:spPr/>
    </dgm:pt>
    <dgm:pt modelId="{5F06223B-90AF-49B8-B1E3-24377065B0BB}" type="pres">
      <dgm:prSet presAssocID="{A7EB6514-E388-44A7-97CC-D0544C3E7688}" presName="fgShape" presStyleLbl="fgShp" presStyleIdx="0" presStyleCnt="1"/>
      <dgm:spPr>
        <a:solidFill>
          <a:schemeClr val="bg2">
            <a:lumMod val="90000"/>
          </a:schemeClr>
        </a:solidFill>
      </dgm:spPr>
    </dgm:pt>
    <dgm:pt modelId="{8B49EEBD-EAD7-41F2-9455-C8ABC43B4AC6}" type="pres">
      <dgm:prSet presAssocID="{A7EB6514-E388-44A7-97CC-D0544C3E7688}" presName="linComp" presStyleCnt="0"/>
      <dgm:spPr/>
    </dgm:pt>
    <dgm:pt modelId="{99CF9F22-4E5C-4D32-9E01-94C346A91112}" type="pres">
      <dgm:prSet presAssocID="{85C4FABB-7045-4CF9-B121-A6C2C2A4A12E}" presName="compNode" presStyleCnt="0"/>
      <dgm:spPr/>
    </dgm:pt>
    <dgm:pt modelId="{AEE6F706-CFE0-4DAF-95B8-626C1B0EDF5E}" type="pres">
      <dgm:prSet presAssocID="{85C4FABB-7045-4CF9-B121-A6C2C2A4A12E}" presName="bkgdShape" presStyleLbl="node1" presStyleIdx="0" presStyleCnt="3"/>
      <dgm:spPr/>
    </dgm:pt>
    <dgm:pt modelId="{58873ACE-4A9F-4613-B5DE-4223EF657CFD}" type="pres">
      <dgm:prSet presAssocID="{85C4FABB-7045-4CF9-B121-A6C2C2A4A12E}" presName="nodeTx" presStyleLbl="node1" presStyleIdx="0" presStyleCnt="3">
        <dgm:presLayoutVars>
          <dgm:bulletEnabled val="1"/>
        </dgm:presLayoutVars>
      </dgm:prSet>
      <dgm:spPr/>
    </dgm:pt>
    <dgm:pt modelId="{99C856FD-528C-4260-985C-C913E073D192}" type="pres">
      <dgm:prSet presAssocID="{85C4FABB-7045-4CF9-B121-A6C2C2A4A12E}" presName="invisiNode" presStyleLbl="node1" presStyleIdx="0" presStyleCnt="3"/>
      <dgm:spPr/>
    </dgm:pt>
    <dgm:pt modelId="{F5FC3735-B578-4F99-B0BE-DB3B65368754}" type="pres">
      <dgm:prSet presAssocID="{85C4FABB-7045-4CF9-B121-A6C2C2A4A12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  <dgm:pt modelId="{9AF594C9-017C-47BE-A242-B330A674AD34}" type="pres">
      <dgm:prSet presAssocID="{FBB162A0-352C-4E79-914C-447EE55D7BE6}" presName="sibTrans" presStyleLbl="sibTrans2D1" presStyleIdx="0" presStyleCnt="0"/>
      <dgm:spPr/>
    </dgm:pt>
    <dgm:pt modelId="{BCC0F198-7425-44ED-AD9A-ADE962EF20D3}" type="pres">
      <dgm:prSet presAssocID="{2A945B79-2D22-4CCD-BF41-D3A62212B13E}" presName="compNode" presStyleCnt="0"/>
      <dgm:spPr/>
    </dgm:pt>
    <dgm:pt modelId="{D7049A83-CC8A-4535-A7DF-E576C2CE2E20}" type="pres">
      <dgm:prSet presAssocID="{2A945B79-2D22-4CCD-BF41-D3A62212B13E}" presName="bkgdShape" presStyleLbl="node1" presStyleIdx="1" presStyleCnt="3"/>
      <dgm:spPr/>
    </dgm:pt>
    <dgm:pt modelId="{6491D04C-E618-49D0-8543-E34A5628B5AB}" type="pres">
      <dgm:prSet presAssocID="{2A945B79-2D22-4CCD-BF41-D3A62212B13E}" presName="nodeTx" presStyleLbl="node1" presStyleIdx="1" presStyleCnt="3">
        <dgm:presLayoutVars>
          <dgm:bulletEnabled val="1"/>
        </dgm:presLayoutVars>
      </dgm:prSet>
      <dgm:spPr/>
    </dgm:pt>
    <dgm:pt modelId="{1BC72E50-0E3F-4B22-A4FB-4119E6AE6EB0}" type="pres">
      <dgm:prSet presAssocID="{2A945B79-2D22-4CCD-BF41-D3A62212B13E}" presName="invisiNode" presStyleLbl="node1" presStyleIdx="1" presStyleCnt="3"/>
      <dgm:spPr/>
    </dgm:pt>
    <dgm:pt modelId="{2C581FC9-AC91-4CF7-BFA7-BFE98BA026F2}" type="pres">
      <dgm:prSet presAssocID="{2A945B79-2D22-4CCD-BF41-D3A62212B13E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  <dgm:pt modelId="{2E88449E-7416-46B3-BF28-89FEA9DC55D8}" type="pres">
      <dgm:prSet presAssocID="{67A1D5ED-1213-476B-B104-553E43DA0914}" presName="sibTrans" presStyleLbl="sibTrans2D1" presStyleIdx="0" presStyleCnt="0"/>
      <dgm:spPr/>
    </dgm:pt>
    <dgm:pt modelId="{3EC0F487-F3B8-4C2F-851A-842537EC8174}" type="pres">
      <dgm:prSet presAssocID="{E71B3AE4-0FE2-40BB-8CC6-96686ABBD7E8}" presName="compNode" presStyleCnt="0"/>
      <dgm:spPr/>
    </dgm:pt>
    <dgm:pt modelId="{54BAF7B3-38E5-4042-A828-611B95C3D67D}" type="pres">
      <dgm:prSet presAssocID="{E71B3AE4-0FE2-40BB-8CC6-96686ABBD7E8}" presName="bkgdShape" presStyleLbl="node1" presStyleIdx="2" presStyleCnt="3"/>
      <dgm:spPr/>
    </dgm:pt>
    <dgm:pt modelId="{9681FD35-A744-4C0A-9A39-43B50D77D018}" type="pres">
      <dgm:prSet presAssocID="{E71B3AE4-0FE2-40BB-8CC6-96686ABBD7E8}" presName="nodeTx" presStyleLbl="node1" presStyleIdx="2" presStyleCnt="3">
        <dgm:presLayoutVars>
          <dgm:bulletEnabled val="1"/>
        </dgm:presLayoutVars>
      </dgm:prSet>
      <dgm:spPr/>
    </dgm:pt>
    <dgm:pt modelId="{05891A6B-5A1F-4A43-B388-0A3C057BA950}" type="pres">
      <dgm:prSet presAssocID="{E71B3AE4-0FE2-40BB-8CC6-96686ABBD7E8}" presName="invisiNode" presStyleLbl="node1" presStyleIdx="2" presStyleCnt="3"/>
      <dgm:spPr/>
    </dgm:pt>
    <dgm:pt modelId="{F62A1F84-336D-4817-A0FA-2AE4A5C3D31F}" type="pres">
      <dgm:prSet presAssocID="{E71B3AE4-0FE2-40BB-8CC6-96686ABBD7E8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</dgm:spPr>
    </dgm:pt>
  </dgm:ptLst>
  <dgm:cxnLst>
    <dgm:cxn modelId="{7F3B2710-267E-4D63-B1C7-D201DAF8C5CB}" type="presOf" srcId="{A7EB6514-E388-44A7-97CC-D0544C3E7688}" destId="{C90A9725-10A3-4381-A517-1913CFE4D6C6}" srcOrd="0" destOrd="0" presId="urn:microsoft.com/office/officeart/2005/8/layout/hList7"/>
    <dgm:cxn modelId="{DE3B195B-0CC1-4830-A748-9EC834A41599}" type="presOf" srcId="{85C4FABB-7045-4CF9-B121-A6C2C2A4A12E}" destId="{58873ACE-4A9F-4613-B5DE-4223EF657CFD}" srcOrd="1" destOrd="0" presId="urn:microsoft.com/office/officeart/2005/8/layout/hList7"/>
    <dgm:cxn modelId="{FB90B45E-CD32-4DAA-B2F3-3F5BAA7217F0}" type="presOf" srcId="{E71B3AE4-0FE2-40BB-8CC6-96686ABBD7E8}" destId="{54BAF7B3-38E5-4042-A828-611B95C3D67D}" srcOrd="0" destOrd="0" presId="urn:microsoft.com/office/officeart/2005/8/layout/hList7"/>
    <dgm:cxn modelId="{5D840A5F-3297-4937-A3A2-BCB3E0D412FB}" type="presOf" srcId="{E71B3AE4-0FE2-40BB-8CC6-96686ABBD7E8}" destId="{9681FD35-A744-4C0A-9A39-43B50D77D018}" srcOrd="1" destOrd="0" presId="urn:microsoft.com/office/officeart/2005/8/layout/hList7"/>
    <dgm:cxn modelId="{0AAC3F57-8F5F-4326-8FF2-79A486812577}" type="presOf" srcId="{2A945B79-2D22-4CCD-BF41-D3A62212B13E}" destId="{6491D04C-E618-49D0-8543-E34A5628B5AB}" srcOrd="1" destOrd="0" presId="urn:microsoft.com/office/officeart/2005/8/layout/hList7"/>
    <dgm:cxn modelId="{7B739D83-9169-4302-A6CB-13555A386AD5}" type="presOf" srcId="{FBB162A0-352C-4E79-914C-447EE55D7BE6}" destId="{9AF594C9-017C-47BE-A242-B330A674AD34}" srcOrd="0" destOrd="0" presId="urn:microsoft.com/office/officeart/2005/8/layout/hList7"/>
    <dgm:cxn modelId="{99DE0289-AC57-42FA-8902-F8067FE327B3}" srcId="{A7EB6514-E388-44A7-97CC-D0544C3E7688}" destId="{2A945B79-2D22-4CCD-BF41-D3A62212B13E}" srcOrd="1" destOrd="0" parTransId="{754062B8-01AF-47AC-9379-2E8791D5F353}" sibTransId="{67A1D5ED-1213-476B-B104-553E43DA0914}"/>
    <dgm:cxn modelId="{B298C59A-A0DA-43C6-9148-68C220FF58A6}" type="presOf" srcId="{85C4FABB-7045-4CF9-B121-A6C2C2A4A12E}" destId="{AEE6F706-CFE0-4DAF-95B8-626C1B0EDF5E}" srcOrd="0" destOrd="0" presId="urn:microsoft.com/office/officeart/2005/8/layout/hList7"/>
    <dgm:cxn modelId="{DDDB9DA4-4A7A-40AC-8CB8-1056CC5817F1}" type="presOf" srcId="{2A945B79-2D22-4CCD-BF41-D3A62212B13E}" destId="{D7049A83-CC8A-4535-A7DF-E576C2CE2E20}" srcOrd="0" destOrd="0" presId="urn:microsoft.com/office/officeart/2005/8/layout/hList7"/>
    <dgm:cxn modelId="{188D7BA9-0CC5-435B-876D-4162C9E7F413}" srcId="{A7EB6514-E388-44A7-97CC-D0544C3E7688}" destId="{E71B3AE4-0FE2-40BB-8CC6-96686ABBD7E8}" srcOrd="2" destOrd="0" parTransId="{374F0A70-E6B9-45BD-934F-2789020FC41E}" sibTransId="{C2C6B480-6308-4042-812E-186124A5A2BB}"/>
    <dgm:cxn modelId="{B2B56AEF-383C-4D00-B77E-CD432F06EF7E}" type="presOf" srcId="{67A1D5ED-1213-476B-B104-553E43DA0914}" destId="{2E88449E-7416-46B3-BF28-89FEA9DC55D8}" srcOrd="0" destOrd="0" presId="urn:microsoft.com/office/officeart/2005/8/layout/hList7"/>
    <dgm:cxn modelId="{9FABA2F6-4519-4AF6-A00D-E81E77DE9F9C}" srcId="{A7EB6514-E388-44A7-97CC-D0544C3E7688}" destId="{85C4FABB-7045-4CF9-B121-A6C2C2A4A12E}" srcOrd="0" destOrd="0" parTransId="{F87D00B8-91A1-42DC-81D8-B337D15E370B}" sibTransId="{FBB162A0-352C-4E79-914C-447EE55D7BE6}"/>
    <dgm:cxn modelId="{C349A33F-31B0-4610-B1F1-8A1AB63048F6}" type="presParOf" srcId="{C90A9725-10A3-4381-A517-1913CFE4D6C6}" destId="{5F06223B-90AF-49B8-B1E3-24377065B0BB}" srcOrd="0" destOrd="0" presId="urn:microsoft.com/office/officeart/2005/8/layout/hList7"/>
    <dgm:cxn modelId="{0E47BE5F-3B80-4DCF-809D-E87BA74181B3}" type="presParOf" srcId="{C90A9725-10A3-4381-A517-1913CFE4D6C6}" destId="{8B49EEBD-EAD7-41F2-9455-C8ABC43B4AC6}" srcOrd="1" destOrd="0" presId="urn:microsoft.com/office/officeart/2005/8/layout/hList7"/>
    <dgm:cxn modelId="{CDAEFCC6-931C-43A7-B8C0-D276CE5F76A1}" type="presParOf" srcId="{8B49EEBD-EAD7-41F2-9455-C8ABC43B4AC6}" destId="{99CF9F22-4E5C-4D32-9E01-94C346A91112}" srcOrd="0" destOrd="0" presId="urn:microsoft.com/office/officeart/2005/8/layout/hList7"/>
    <dgm:cxn modelId="{00DB92B6-EF0E-4734-A7E5-5E4FDA6822E3}" type="presParOf" srcId="{99CF9F22-4E5C-4D32-9E01-94C346A91112}" destId="{AEE6F706-CFE0-4DAF-95B8-626C1B0EDF5E}" srcOrd="0" destOrd="0" presId="urn:microsoft.com/office/officeart/2005/8/layout/hList7"/>
    <dgm:cxn modelId="{3E19E3F7-71E6-4920-B36C-F9AC5C523B66}" type="presParOf" srcId="{99CF9F22-4E5C-4D32-9E01-94C346A91112}" destId="{58873ACE-4A9F-4613-B5DE-4223EF657CFD}" srcOrd="1" destOrd="0" presId="urn:microsoft.com/office/officeart/2005/8/layout/hList7"/>
    <dgm:cxn modelId="{B57DF724-84BC-4B8A-AAF6-66DCBAE8C19C}" type="presParOf" srcId="{99CF9F22-4E5C-4D32-9E01-94C346A91112}" destId="{99C856FD-528C-4260-985C-C913E073D192}" srcOrd="2" destOrd="0" presId="urn:microsoft.com/office/officeart/2005/8/layout/hList7"/>
    <dgm:cxn modelId="{8E887049-A122-49FF-9D6D-33295A100D50}" type="presParOf" srcId="{99CF9F22-4E5C-4D32-9E01-94C346A91112}" destId="{F5FC3735-B578-4F99-B0BE-DB3B65368754}" srcOrd="3" destOrd="0" presId="urn:microsoft.com/office/officeart/2005/8/layout/hList7"/>
    <dgm:cxn modelId="{30AF7330-C2C2-4506-8E61-5C0D10E44660}" type="presParOf" srcId="{8B49EEBD-EAD7-41F2-9455-C8ABC43B4AC6}" destId="{9AF594C9-017C-47BE-A242-B330A674AD34}" srcOrd="1" destOrd="0" presId="urn:microsoft.com/office/officeart/2005/8/layout/hList7"/>
    <dgm:cxn modelId="{60D12AC9-CD34-40D8-9899-8A4BBEF75CB7}" type="presParOf" srcId="{8B49EEBD-EAD7-41F2-9455-C8ABC43B4AC6}" destId="{BCC0F198-7425-44ED-AD9A-ADE962EF20D3}" srcOrd="2" destOrd="0" presId="urn:microsoft.com/office/officeart/2005/8/layout/hList7"/>
    <dgm:cxn modelId="{A121D45C-23E6-44B0-8316-6163EED7F952}" type="presParOf" srcId="{BCC0F198-7425-44ED-AD9A-ADE962EF20D3}" destId="{D7049A83-CC8A-4535-A7DF-E576C2CE2E20}" srcOrd="0" destOrd="0" presId="urn:microsoft.com/office/officeart/2005/8/layout/hList7"/>
    <dgm:cxn modelId="{595479EF-2E6D-4395-8C1D-19C9BF9BACE2}" type="presParOf" srcId="{BCC0F198-7425-44ED-AD9A-ADE962EF20D3}" destId="{6491D04C-E618-49D0-8543-E34A5628B5AB}" srcOrd="1" destOrd="0" presId="urn:microsoft.com/office/officeart/2005/8/layout/hList7"/>
    <dgm:cxn modelId="{9C1BB218-B41E-4CD1-B965-35DFBEAA3E77}" type="presParOf" srcId="{BCC0F198-7425-44ED-AD9A-ADE962EF20D3}" destId="{1BC72E50-0E3F-4B22-A4FB-4119E6AE6EB0}" srcOrd="2" destOrd="0" presId="urn:microsoft.com/office/officeart/2005/8/layout/hList7"/>
    <dgm:cxn modelId="{096F585B-67C9-4CEE-A7C3-3BC78C3DABAA}" type="presParOf" srcId="{BCC0F198-7425-44ED-AD9A-ADE962EF20D3}" destId="{2C581FC9-AC91-4CF7-BFA7-BFE98BA026F2}" srcOrd="3" destOrd="0" presId="urn:microsoft.com/office/officeart/2005/8/layout/hList7"/>
    <dgm:cxn modelId="{5B6A4546-2B20-4EAB-BC26-A90BCF7A5C6B}" type="presParOf" srcId="{8B49EEBD-EAD7-41F2-9455-C8ABC43B4AC6}" destId="{2E88449E-7416-46B3-BF28-89FEA9DC55D8}" srcOrd="3" destOrd="0" presId="urn:microsoft.com/office/officeart/2005/8/layout/hList7"/>
    <dgm:cxn modelId="{577E4B9B-5E46-49FE-AE33-3F9605ED9885}" type="presParOf" srcId="{8B49EEBD-EAD7-41F2-9455-C8ABC43B4AC6}" destId="{3EC0F487-F3B8-4C2F-851A-842537EC8174}" srcOrd="4" destOrd="0" presId="urn:microsoft.com/office/officeart/2005/8/layout/hList7"/>
    <dgm:cxn modelId="{D69FE3A6-456F-4290-880F-B022527B6FBD}" type="presParOf" srcId="{3EC0F487-F3B8-4C2F-851A-842537EC8174}" destId="{54BAF7B3-38E5-4042-A828-611B95C3D67D}" srcOrd="0" destOrd="0" presId="urn:microsoft.com/office/officeart/2005/8/layout/hList7"/>
    <dgm:cxn modelId="{BD478853-9EB0-454C-9C2D-9447DFA9F671}" type="presParOf" srcId="{3EC0F487-F3B8-4C2F-851A-842537EC8174}" destId="{9681FD35-A744-4C0A-9A39-43B50D77D018}" srcOrd="1" destOrd="0" presId="urn:microsoft.com/office/officeart/2005/8/layout/hList7"/>
    <dgm:cxn modelId="{1C46D9D4-71BA-4347-84BE-9CEB6C0DCD37}" type="presParOf" srcId="{3EC0F487-F3B8-4C2F-851A-842537EC8174}" destId="{05891A6B-5A1F-4A43-B388-0A3C057BA950}" srcOrd="2" destOrd="0" presId="urn:microsoft.com/office/officeart/2005/8/layout/hList7"/>
    <dgm:cxn modelId="{A9D05BB5-1776-470F-968F-8D005356F02E}" type="presParOf" srcId="{3EC0F487-F3B8-4C2F-851A-842537EC8174}" destId="{F62A1F84-336D-4817-A0FA-2AE4A5C3D31F}" srcOrd="3" destOrd="0" presId="urn:microsoft.com/office/officeart/2005/8/layout/hList7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6F706-CFE0-4DAF-95B8-626C1B0EDF5E}">
      <dsp:nvSpPr>
        <dsp:cNvPr id="0" name=""/>
        <dsp:cNvSpPr/>
      </dsp:nvSpPr>
      <dsp:spPr>
        <a:xfrm>
          <a:off x="380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Arial"/>
            </a:rPr>
            <a:t>Switch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Server / Link-Exchange: </a:t>
          </a:r>
          <a:br>
            <a:rPr lang="en-US" sz="700" kern="1200" dirty="0">
              <a:latin typeface="Arial"/>
            </a:rPr>
          </a:br>
          <a:r>
            <a:rPr lang="en-US" sz="700" kern="1200" dirty="0">
              <a:latin typeface="Arial"/>
            </a:rPr>
            <a:t>Readout</a:t>
          </a:r>
          <a:endParaRPr lang="en-US" sz="700" kern="1200" dirty="0"/>
        </a:p>
      </dsp:txBody>
      <dsp:txXfrm>
        <a:off x="380" y="623745"/>
        <a:ext cx="591414" cy="623745"/>
      </dsp:txXfrm>
    </dsp:sp>
    <dsp:sp modelId="{F5FC3735-B578-4F99-B0BE-DB3B65368754}">
      <dsp:nvSpPr>
        <dsp:cNvPr id="0" name=""/>
        <dsp:cNvSpPr/>
      </dsp:nvSpPr>
      <dsp:spPr>
        <a:xfrm>
          <a:off x="36453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49A83-CC8A-4535-A7DF-E576C2CE2E20}">
      <dsp:nvSpPr>
        <dsp:cNvPr id="0" name=""/>
        <dsp:cNvSpPr/>
      </dsp:nvSpPr>
      <dsp:spPr>
        <a:xfrm>
          <a:off x="609537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Switch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Server</a:t>
          </a:r>
          <a:r>
            <a:rPr lang="en-US" sz="700" kern="1200" dirty="0">
              <a:latin typeface="Arial"/>
            </a:rPr>
            <a:t>: Processing</a:t>
          </a:r>
          <a:endParaRPr lang="en-US" sz="700" kern="1200" dirty="0"/>
        </a:p>
      </dsp:txBody>
      <dsp:txXfrm>
        <a:off x="609537" y="623745"/>
        <a:ext cx="591414" cy="623745"/>
      </dsp:txXfrm>
    </dsp:sp>
    <dsp:sp modelId="{2C581FC9-AC91-4CF7-BFA7-BFE98BA026F2}">
      <dsp:nvSpPr>
        <dsp:cNvPr id="0" name=""/>
        <dsp:cNvSpPr/>
      </dsp:nvSpPr>
      <dsp:spPr>
        <a:xfrm>
          <a:off x="645610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AF7B3-38E5-4042-A828-611B95C3D67D}">
      <dsp:nvSpPr>
        <dsp:cNvPr id="0" name=""/>
        <dsp:cNvSpPr/>
      </dsp:nvSpPr>
      <dsp:spPr>
        <a:xfrm>
          <a:off x="1218694" y="0"/>
          <a:ext cx="591414" cy="155936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Switch</a:t>
          </a:r>
          <a:r>
            <a:rPr lang="en-US" sz="700" kern="1200" dirty="0">
              <a:latin typeface="Arial"/>
            </a:rPr>
            <a:t> </a:t>
          </a:r>
          <a:r>
            <a:rPr lang="en-US" sz="700" kern="1200" dirty="0"/>
            <a:t>/</a:t>
          </a:r>
          <a:r>
            <a:rPr lang="en-US" sz="700" kern="1200" dirty="0">
              <a:latin typeface="Arial"/>
            </a:rPr>
            <a:t> Server: Buffer</a:t>
          </a:r>
          <a:endParaRPr lang="en-US" sz="700" kern="1200" dirty="0"/>
        </a:p>
      </dsp:txBody>
      <dsp:txXfrm>
        <a:off x="1218694" y="623745"/>
        <a:ext cx="591414" cy="623745"/>
      </dsp:txXfrm>
    </dsp:sp>
    <dsp:sp modelId="{F62A1F84-336D-4817-A0FA-2AE4A5C3D31F}">
      <dsp:nvSpPr>
        <dsp:cNvPr id="0" name=""/>
        <dsp:cNvSpPr/>
      </dsp:nvSpPr>
      <dsp:spPr>
        <a:xfrm>
          <a:off x="1254767" y="93561"/>
          <a:ext cx="519267" cy="5192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8000" r="-7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6223B-90AF-49B8-B1E3-24377065B0BB}">
      <dsp:nvSpPr>
        <dsp:cNvPr id="0" name=""/>
        <dsp:cNvSpPr/>
      </dsp:nvSpPr>
      <dsp:spPr>
        <a:xfrm>
          <a:off x="72419" y="1247490"/>
          <a:ext cx="1665649" cy="233904"/>
        </a:xfrm>
        <a:prstGeom prst="leftRightArrow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60"/>
          </a:xfrm>
          <a:prstGeom prst="rect">
            <a:avLst/>
          </a:prstGeom>
        </p:spPr>
        <p:txBody>
          <a:bodyPr vert="horz" lIns="103545" tIns="51773" rIns="103545" bIns="51773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60"/>
          </a:xfrm>
          <a:prstGeom prst="rect">
            <a:avLst/>
          </a:prstGeom>
        </p:spPr>
        <p:txBody>
          <a:bodyPr vert="horz" lIns="103545" tIns="51773" rIns="103545" bIns="51773" rtlCol="0"/>
          <a:lstStyle>
            <a:lvl1pPr algn="r">
              <a:defRPr sz="1400"/>
            </a:lvl1pPr>
          </a:lstStyle>
          <a:p>
            <a:fld id="{10A07F3E-2FAC-4F25-AB2D-57652CFB3F7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545" tIns="51773" rIns="103545" bIns="517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5644316"/>
            <a:ext cx="5120640" cy="4618078"/>
          </a:xfrm>
          <a:prstGeom prst="rect">
            <a:avLst/>
          </a:prstGeom>
        </p:spPr>
        <p:txBody>
          <a:bodyPr vert="horz" lIns="103545" tIns="51773" rIns="103545" bIns="517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139992"/>
            <a:ext cx="2773680" cy="588458"/>
          </a:xfrm>
          <a:prstGeom prst="rect">
            <a:avLst/>
          </a:prstGeom>
        </p:spPr>
        <p:txBody>
          <a:bodyPr vert="horz" lIns="103545" tIns="51773" rIns="103545" bIns="51773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11139992"/>
            <a:ext cx="2773680" cy="588458"/>
          </a:xfrm>
          <a:prstGeom prst="rect">
            <a:avLst/>
          </a:prstGeom>
        </p:spPr>
        <p:txBody>
          <a:bodyPr vert="horz" lIns="103545" tIns="51773" rIns="103545" bIns="51773" rtlCol="0" anchor="b"/>
          <a:lstStyle>
            <a:lvl1pPr algn="r">
              <a:defRPr sz="1400"/>
            </a:lvl1pPr>
          </a:lstStyle>
          <a:p>
            <a:fld id="{0F27E3DE-8F3D-4442-9E56-0EDB4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brief introduction to emphasize the reach of the EIC physics program to be addressed by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4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DE&amp;I in context of charter – modern collaboration, built in from the start.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BaBar</a:t>
            </a:r>
            <a:r>
              <a:rPr lang="en-US" dirty="0"/>
              <a:t> 2.8M 1.4T    ATHENA 3.2M 3.0T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 countries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5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10" Type="http://schemas.openxmlformats.org/officeDocument/2006/relationships/image" Target="../media/image3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conferences/index.php/ProjectRandDFY2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jlab.org/research/eic_rd_prg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ndico.bnl.gov/event/17621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PIC/index.php?title=Main_Page" TargetMode="External"/><Relationship Id="rId2" Type="http://schemas.openxmlformats.org/officeDocument/2006/relationships/hyperlink" Target="https://indico.bnl.gov/category/40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hyperlink" Target="https://lists.bnl.gov/mailman/listinf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image" Target="../media/image74.gif"/><Relationship Id="rId7" Type="http://schemas.openxmlformats.org/officeDocument/2006/relationships/image" Target="../media/image78.em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209" y="1074473"/>
            <a:ext cx="6536770" cy="111201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+mn-lt"/>
              </a:rPr>
              <a:t>The </a:t>
            </a:r>
            <a:r>
              <a:rPr lang="en-US" sz="6600" b="1" dirty="0" err="1">
                <a:solidFill>
                  <a:schemeClr val="accent1"/>
                </a:solidFill>
                <a:latin typeface="+mn-lt"/>
              </a:rPr>
              <a:t>ePIC</a:t>
            </a:r>
            <a:r>
              <a:rPr lang="en-US" sz="6600" b="1" dirty="0">
                <a:solidFill>
                  <a:schemeClr val="accent1"/>
                </a:solidFill>
                <a:latin typeface="+mn-lt"/>
              </a:rPr>
              <a:t> Detector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4524" y="2139267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John Lajoie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the ePIC Collaboration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94D081-48A2-ACE6-6BF9-546CE1D4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9" y="3863396"/>
            <a:ext cx="1647114" cy="117778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3F0B00B-8131-0F7B-AE7F-98038627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01" y="3941834"/>
            <a:ext cx="3153398" cy="10209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0BE31-CF2B-52C9-41F7-A775B5DD7671}"/>
              </a:ext>
            </a:extLst>
          </p:cNvPr>
          <p:cNvSpPr txBox="1"/>
          <p:nvPr/>
        </p:nvSpPr>
        <p:spPr>
          <a:xfrm>
            <a:off x="950807" y="5928852"/>
            <a:ext cx="465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2022 RHIC/AGS ANNUAL USERS’ MEETING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AE9677D-F042-4AAA-BBA0-2CD568BBC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513" y="3802782"/>
            <a:ext cx="1804597" cy="129901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AE5C3D7-E50C-44F9-A98E-E6B313107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1" t="3140" r="2980" b="938"/>
          <a:stretch/>
        </p:blipFill>
        <p:spPr>
          <a:xfrm>
            <a:off x="7549710" y="523505"/>
            <a:ext cx="4329081" cy="5727750"/>
          </a:xfrm>
          <a:prstGeom prst="roundRect">
            <a:avLst>
              <a:gd name="adj" fmla="val 9321"/>
            </a:avLst>
          </a:prstGeom>
        </p:spPr>
      </p:pic>
      <p:pic>
        <p:nvPicPr>
          <p:cNvPr id="11" name="Picture 10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FB5179BB-E2DA-42EC-A164-D9137F6A1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157"/>
          <a:stretch/>
        </p:blipFill>
        <p:spPr>
          <a:xfrm>
            <a:off x="8811987" y="3316645"/>
            <a:ext cx="1110728" cy="76148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03559DF-3A90-41CD-AA44-BC5B83D9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12" y="2816159"/>
            <a:ext cx="695278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0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33B6-8847-43B2-B8DB-C300A406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132131"/>
            <a:ext cx="10515600" cy="9453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Far Backwards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9E14C-4ADF-4962-BF13-B6CC862F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79753-1A73-4A5D-B812-39151BA4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8A1E7-D118-4C44-975E-64079F00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0148E-89B3-486A-B379-D1FDF183F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94538"/>
            <a:ext cx="3699516" cy="4726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51ACE0-79C6-45F8-A0BD-C1F763CA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7" y="2101873"/>
            <a:ext cx="2836387" cy="2677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C120B1-A03A-46D8-B24B-DF61B780513D}"/>
              </a:ext>
            </a:extLst>
          </p:cNvPr>
          <p:cNvSpPr txBox="1"/>
          <p:nvPr/>
        </p:nvSpPr>
        <p:spPr>
          <a:xfrm>
            <a:off x="270355" y="1209872"/>
            <a:ext cx="174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Low-Q</a:t>
            </a:r>
            <a:r>
              <a:rPr lang="en-US" b="1" baseline="30000" dirty="0"/>
              <a:t>2</a:t>
            </a:r>
            <a:r>
              <a:rPr lang="en-US" b="1" dirty="0"/>
              <a:t> tagger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CB1DF-BE97-4BCF-B1F6-2B13C48D0F50}"/>
              </a:ext>
            </a:extLst>
          </p:cNvPr>
          <p:cNvSpPr txBox="1"/>
          <p:nvPr/>
        </p:nvSpPr>
        <p:spPr>
          <a:xfrm>
            <a:off x="151253" y="4938791"/>
            <a:ext cx="1949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photoproduction signal for </a:t>
            </a:r>
            <a:br>
              <a:rPr lang="en-US" dirty="0"/>
            </a:br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n-US" dirty="0"/>
              <a:t> &lt; Q</a:t>
            </a:r>
            <a:r>
              <a:rPr lang="en-US" baseline="30000" dirty="0"/>
              <a:t>2</a:t>
            </a:r>
            <a:r>
              <a:rPr lang="en-US" dirty="0"/>
              <a:t> &lt; 10</a:t>
            </a:r>
            <a:r>
              <a:rPr lang="en-US" baseline="30000" dirty="0"/>
              <a:t>-1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81B894-0236-476E-92B4-BD8A4744D2F3}"/>
              </a:ext>
            </a:extLst>
          </p:cNvPr>
          <p:cNvGrpSpPr/>
          <p:nvPr/>
        </p:nvGrpSpPr>
        <p:grpSpPr>
          <a:xfrm>
            <a:off x="5768741" y="1293201"/>
            <a:ext cx="6421655" cy="3849484"/>
            <a:chOff x="5770345" y="1198345"/>
            <a:chExt cx="6421655" cy="3849484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72F003F8-C22A-4272-93C4-7E6F7EE8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7603" y="1394536"/>
              <a:ext cx="6344397" cy="356920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62B072-11DB-446A-97EC-471920299D34}"/>
                </a:ext>
              </a:extLst>
            </p:cNvPr>
            <p:cNvSpPr/>
            <p:nvPr/>
          </p:nvSpPr>
          <p:spPr>
            <a:xfrm>
              <a:off x="5770345" y="1198345"/>
              <a:ext cx="4350619" cy="1102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CE316B-E0F2-434A-8550-E7F5C56D6228}"/>
                </a:ext>
              </a:extLst>
            </p:cNvPr>
            <p:cNvSpPr/>
            <p:nvPr/>
          </p:nvSpPr>
          <p:spPr>
            <a:xfrm>
              <a:off x="8610601" y="3545305"/>
              <a:ext cx="3530272" cy="150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472459-05F0-409A-A0E1-E5A9F9D19576}"/>
                </a:ext>
              </a:extLst>
            </p:cNvPr>
            <p:cNvSpPr/>
            <p:nvPr/>
          </p:nvSpPr>
          <p:spPr>
            <a:xfrm>
              <a:off x="6029395" y="2271537"/>
              <a:ext cx="2914027" cy="455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1266BBF-2F86-4C0C-BB11-E771C534F1A0}"/>
              </a:ext>
            </a:extLst>
          </p:cNvPr>
          <p:cNvSpPr txBox="1"/>
          <p:nvPr/>
        </p:nvSpPr>
        <p:spPr>
          <a:xfrm>
            <a:off x="5940047" y="1021965"/>
            <a:ext cx="28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Luminosity Spectrometer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156097-6E37-46F8-B9B8-BAE4B46B9BFF}"/>
              </a:ext>
            </a:extLst>
          </p:cNvPr>
          <p:cNvSpPr txBox="1"/>
          <p:nvPr/>
        </p:nvSpPr>
        <p:spPr>
          <a:xfrm>
            <a:off x="6008540" y="1681951"/>
            <a:ext cx="2003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ArialMT"/>
              </a:rPr>
              <a:t>e+p</a:t>
            </a:r>
            <a:r>
              <a:rPr lang="en-US" sz="1800" b="0" i="0" u="none" strike="noStrike" baseline="0" dirty="0">
                <a:latin typeface="ArialMT"/>
              </a:rPr>
              <a:t> → e </a:t>
            </a:r>
            <a:r>
              <a:rPr lang="el-GR" sz="1800" b="0" i="0" u="none" strike="noStrike" baseline="0" dirty="0">
                <a:latin typeface="ArialMT"/>
              </a:rPr>
              <a:t>γ </a:t>
            </a:r>
            <a:r>
              <a:rPr lang="en-US" sz="1800" b="0" i="0" u="none" strike="noStrike" baseline="0" dirty="0">
                <a:latin typeface="ArialMT"/>
              </a:rPr>
              <a:t>p</a:t>
            </a: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e+Au</a:t>
            </a:r>
            <a:r>
              <a:rPr lang="en-US" sz="1800" b="0" i="0" u="none" strike="noStrike" baseline="0" dirty="0">
                <a:latin typeface="ArialMT"/>
              </a:rPr>
              <a:t> → e </a:t>
            </a:r>
            <a:r>
              <a:rPr lang="el-GR" sz="1800" b="0" i="0" u="none" strike="noStrike" baseline="0" dirty="0">
                <a:latin typeface="ArialMT"/>
              </a:rPr>
              <a:t>γ </a:t>
            </a:r>
            <a:r>
              <a:rPr lang="en-US" sz="1800" b="0" i="0" u="none" strike="noStrike" baseline="0" dirty="0">
                <a:latin typeface="ArialMT"/>
              </a:rPr>
              <a:t>Au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D6B03C-4D4E-4339-9457-0DCD060DCA58}"/>
              </a:ext>
            </a:extLst>
          </p:cNvPr>
          <p:cNvSpPr txBox="1"/>
          <p:nvPr/>
        </p:nvSpPr>
        <p:spPr>
          <a:xfrm>
            <a:off x="7765517" y="1459732"/>
            <a:ext cx="344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~1% measure of luminosity</a:t>
            </a:r>
          </a:p>
          <a:p>
            <a:r>
              <a:rPr lang="en-US" dirty="0"/>
              <a:t>relative luminosity to 10</a:t>
            </a:r>
            <a:r>
              <a:rPr lang="en-US" baseline="30000" dirty="0"/>
              <a:t>-4</a:t>
            </a:r>
            <a:r>
              <a:rPr lang="en-US" dirty="0"/>
              <a:t> 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E61D73D-795B-4B75-85A6-8FF5F68CB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335" y="4472229"/>
            <a:ext cx="4459683" cy="17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7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108E77CA-BFDA-B023-C342-A8DEECE3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753" y="254467"/>
            <a:ext cx="3748415" cy="32144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D36835-73CB-A2FE-DDC8-8C971BEE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50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Tracking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50067-FFEA-49A3-A02A-9BEDC824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69D74-DAFA-2D88-8C60-F8B731D6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D474-C785-9C11-0200-9A662562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8DFC661-6C83-C3E7-49BD-7711C17F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09"/>
          <a:stretch/>
        </p:blipFill>
        <p:spPr>
          <a:xfrm>
            <a:off x="556001" y="1320717"/>
            <a:ext cx="4145840" cy="28640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57454-5C77-4E2D-D177-831A17EB1DB7}"/>
              </a:ext>
            </a:extLst>
          </p:cNvPr>
          <p:cNvCxnSpPr/>
          <p:nvPr/>
        </p:nvCxnSpPr>
        <p:spPr>
          <a:xfrm flipV="1">
            <a:off x="3048000" y="457200"/>
            <a:ext cx="2657475" cy="190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334C08-994F-0E33-829E-30AD3540AA49}"/>
              </a:ext>
            </a:extLst>
          </p:cNvPr>
          <p:cNvCxnSpPr>
            <a:cxnSpLocks/>
          </p:cNvCxnSpPr>
          <p:nvPr/>
        </p:nvCxnSpPr>
        <p:spPr>
          <a:xfrm>
            <a:off x="3048000" y="2934891"/>
            <a:ext cx="2786294" cy="461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C79FD4F-55D9-0B38-8E21-2932AA13C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21" y="3996608"/>
            <a:ext cx="3812432" cy="26397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3F1FC-0C2C-808E-617D-351B5379F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737" y="5316460"/>
            <a:ext cx="2105355" cy="913521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9442703-37C9-AF60-7214-7A41D8443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589" y="3275261"/>
            <a:ext cx="4742908" cy="35571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picture containing text, printer&#10;&#10;Description automatically generated">
            <a:extLst>
              <a:ext uri="{FF2B5EF4-FFF2-40B4-BE49-F238E27FC236}">
                <a16:creationId xmlns:a16="http://schemas.microsoft.com/office/drawing/2014/main" id="{ACE6A0D3-54CB-6BF0-C57A-85C3C5F80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79" y="4217929"/>
            <a:ext cx="2597194" cy="2063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BF4EED-C757-85FD-1993-542225C450BF}"/>
              </a:ext>
            </a:extLst>
          </p:cNvPr>
          <p:cNvSpPr txBox="1"/>
          <p:nvPr/>
        </p:nvSpPr>
        <p:spPr>
          <a:xfrm>
            <a:off x="4701841" y="3907733"/>
            <a:ext cx="21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“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ITS3” assembly at 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F9328-B2C8-1661-94C2-EC9181B070E7}"/>
              </a:ext>
            </a:extLst>
          </p:cNvPr>
          <p:cNvSpPr txBox="1"/>
          <p:nvPr/>
        </p:nvSpPr>
        <p:spPr>
          <a:xfrm>
            <a:off x="8866345" y="228273"/>
            <a:ext cx="3107152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Si Tracker based on ALICE ITS3 65nm MAPS sensors. </a:t>
            </a:r>
          </a:p>
          <a:p>
            <a:endParaRPr lang="en-US" sz="1600" b="1" dirty="0"/>
          </a:p>
          <a:p>
            <a:r>
              <a:rPr lang="en-US" sz="1600" b="1" dirty="0"/>
              <a:t>Five layers in barrel, supplemented by MPGDs for pattern recognition. </a:t>
            </a:r>
          </a:p>
          <a:p>
            <a:endParaRPr lang="en-US" sz="1600" b="1" dirty="0"/>
          </a:p>
          <a:p>
            <a:r>
              <a:rPr lang="en-US" sz="1600" b="1" dirty="0"/>
              <a:t>Five discs in forward/backward directions (+MPGD in forward)</a:t>
            </a:r>
          </a:p>
          <a:p>
            <a:endParaRPr lang="en-US" sz="1600" b="1" dirty="0"/>
          </a:p>
          <a:p>
            <a:r>
              <a:rPr lang="en-US" sz="1600" b="1" dirty="0"/>
              <a:t>Meets EICUG Yellow Report design requirements. 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BA4936F-588C-4318-9C85-B16F204BB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19" y="5819140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FF88-EC4D-4F87-A296-13BC30A1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29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Tracking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6F82E-90BE-49E6-8DBA-799548A4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3E63D-F2ED-424B-A9C7-33048B3A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73CC4-BD33-468B-B22B-CCF18359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591D2-230D-41C4-A465-B29E92F2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3" y="1609640"/>
            <a:ext cx="7166171" cy="37323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C0C600-CA70-44DE-B049-950768F2393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383309" y="2045510"/>
            <a:ext cx="344426" cy="11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08C841-783D-4F28-B9AA-662E1DF09DB6}"/>
              </a:ext>
            </a:extLst>
          </p:cNvPr>
          <p:cNvSpPr txBox="1"/>
          <p:nvPr/>
        </p:nvSpPr>
        <p:spPr>
          <a:xfrm>
            <a:off x="269185" y="1399179"/>
            <a:ext cx="222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planar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MPGD</a:t>
            </a:r>
          </a:p>
          <a:p>
            <a:r>
              <a:rPr lang="en-US" dirty="0"/>
              <a:t>(behind </a:t>
            </a:r>
            <a:r>
              <a:rPr lang="en-US" dirty="0" err="1"/>
              <a:t>hpDIRC</a:t>
            </a:r>
            <a:r>
              <a:rPr lang="en-US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28B75A-685B-4FE2-A977-8961B47C6FF8}"/>
              </a:ext>
            </a:extLst>
          </p:cNvPr>
          <p:cNvCxnSpPr>
            <a:cxnSpLocks/>
          </p:cNvCxnSpPr>
          <p:nvPr/>
        </p:nvCxnSpPr>
        <p:spPr>
          <a:xfrm flipH="1">
            <a:off x="3277402" y="1609640"/>
            <a:ext cx="255069" cy="825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7B2C3C4-2C01-46C7-90A1-B7AC69EFE5B9}"/>
              </a:ext>
            </a:extLst>
          </p:cNvPr>
          <p:cNvSpPr txBox="1"/>
          <p:nvPr/>
        </p:nvSpPr>
        <p:spPr>
          <a:xfrm>
            <a:off x="3113773" y="1246472"/>
            <a:ext cx="144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AC-LGAD TOF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E677D-1A1A-4AB0-88E0-DE79F67B5D0B}"/>
              </a:ext>
            </a:extLst>
          </p:cNvPr>
          <p:cNvSpPr txBox="1"/>
          <p:nvPr/>
        </p:nvSpPr>
        <p:spPr>
          <a:xfrm>
            <a:off x="6377059" y="1109704"/>
            <a:ext cx="1199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services cone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BEBDB3-FE34-4071-8010-82B8E2E70528}"/>
              </a:ext>
            </a:extLst>
          </p:cNvPr>
          <p:cNvCxnSpPr/>
          <p:nvPr/>
        </p:nvCxnSpPr>
        <p:spPr>
          <a:xfrm flipH="1">
            <a:off x="6670307" y="1650733"/>
            <a:ext cx="48127" cy="337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8D5BAD-B344-4CF0-990B-11CC7B056172}"/>
              </a:ext>
            </a:extLst>
          </p:cNvPr>
          <p:cNvSpPr txBox="1"/>
          <p:nvPr/>
        </p:nvSpPr>
        <p:spPr>
          <a:xfrm>
            <a:off x="3845895" y="4597234"/>
            <a:ext cx="169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Barrel tracking layers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EE707D-8415-4C8D-BFD9-ABDA01FBD67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4461510" y="3922295"/>
            <a:ext cx="233815" cy="674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61C1A14-3A07-45EF-8FA1-509F8347CABF}"/>
              </a:ext>
            </a:extLst>
          </p:cNvPr>
          <p:cNvSpPr txBox="1"/>
          <p:nvPr/>
        </p:nvSpPr>
        <p:spPr>
          <a:xfrm>
            <a:off x="3404936" y="5705188"/>
            <a:ext cx="250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Backward/Forward tracking discs (5 layers)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421E34-D0E6-41B1-8261-4C524ADA6793}"/>
              </a:ext>
            </a:extLst>
          </p:cNvPr>
          <p:cNvCxnSpPr>
            <a:stCxn id="23" idx="0"/>
          </p:cNvCxnSpPr>
          <p:nvPr/>
        </p:nvCxnSpPr>
        <p:spPr>
          <a:xfrm flipH="1" flipV="1">
            <a:off x="3243714" y="4326556"/>
            <a:ext cx="1413710" cy="137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C417FB-E78B-41CB-8232-9F0F311E401C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657424" y="3835667"/>
            <a:ext cx="1719635" cy="1869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9385B990-A1A5-4727-836D-3CC232F8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961" y="3835667"/>
            <a:ext cx="3882683" cy="22930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77B329-2EAE-4D0E-9FA3-5E80E4C28F98}"/>
              </a:ext>
            </a:extLst>
          </p:cNvPr>
          <p:cNvSpPr txBox="1"/>
          <p:nvPr/>
        </p:nvSpPr>
        <p:spPr>
          <a:xfrm>
            <a:off x="7844589" y="365125"/>
            <a:ext cx="4201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Inner two vertex layers optimized for beam pipe bakeout and ITS3 sensor size.</a:t>
            </a:r>
          </a:p>
          <a:p>
            <a:endParaRPr lang="en-US" dirty="0"/>
          </a:p>
          <a:p>
            <a:r>
              <a:rPr lang="en-US" dirty="0"/>
              <a:t>Third layer dual-purpose (vertex + sagitta) </a:t>
            </a:r>
          </a:p>
          <a:p>
            <a:endParaRPr lang="en-US" dirty="0"/>
          </a:p>
          <a:p>
            <a:r>
              <a:rPr lang="en-US" dirty="0"/>
              <a:t>Cylindrical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</a:t>
            </a:r>
            <a:r>
              <a:rPr lang="en-US" dirty="0"/>
              <a:t>/TOF provide pattern recognition redundancy</a:t>
            </a:r>
          </a:p>
          <a:p>
            <a:endParaRPr lang="en-US" dirty="0"/>
          </a:p>
          <a:p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behind </a:t>
            </a:r>
            <a:r>
              <a:rPr lang="en-US" dirty="0" err="1"/>
              <a:t>hpDIRC</a:t>
            </a:r>
            <a:r>
              <a:rPr lang="en-US" dirty="0"/>
              <a:t> provides ring seed direction, space point for pattern recognition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A57FCE-0789-428D-8339-B41380CD7B3D}"/>
              </a:ext>
            </a:extLst>
          </p:cNvPr>
          <p:cNvSpPr txBox="1"/>
          <p:nvPr/>
        </p:nvSpPr>
        <p:spPr>
          <a:xfrm>
            <a:off x="620829" y="5552481"/>
            <a:ext cx="23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cylindrical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</a:t>
            </a:r>
            <a:r>
              <a:rPr lang="en-US" dirty="0"/>
              <a:t> layer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D7187A-54C4-4DAB-8463-C1D007B04690}"/>
              </a:ext>
            </a:extLst>
          </p:cNvPr>
          <p:cNvCxnSpPr/>
          <p:nvPr/>
        </p:nvCxnSpPr>
        <p:spPr>
          <a:xfrm flipV="1">
            <a:off x="2136808" y="4630011"/>
            <a:ext cx="388377" cy="84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FCCB9A64-1EC9-46D6-8DA9-0A8E69EAD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96" y="4689081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FF88-EC4D-4F87-A296-13BC30A1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29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Tracking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6F82E-90BE-49E6-8DBA-799548A4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3E63D-F2ED-424B-A9C7-33048B3A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73CC4-BD33-468B-B22B-CCF18359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591D2-230D-41C4-A465-B29E92F2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3" y="1609640"/>
            <a:ext cx="7166171" cy="37323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C0C600-CA70-44DE-B049-950768F2393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383309" y="2045510"/>
            <a:ext cx="344426" cy="11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08C841-783D-4F28-B9AA-662E1DF09DB6}"/>
              </a:ext>
            </a:extLst>
          </p:cNvPr>
          <p:cNvSpPr txBox="1"/>
          <p:nvPr/>
        </p:nvSpPr>
        <p:spPr>
          <a:xfrm>
            <a:off x="269185" y="1399179"/>
            <a:ext cx="222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planar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MPGD</a:t>
            </a:r>
          </a:p>
          <a:p>
            <a:r>
              <a:rPr lang="en-US" dirty="0"/>
              <a:t>(behind </a:t>
            </a:r>
            <a:r>
              <a:rPr lang="en-US" dirty="0" err="1"/>
              <a:t>hpDIRC</a:t>
            </a:r>
            <a:r>
              <a:rPr lang="en-US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28B75A-685B-4FE2-A977-8961B47C6FF8}"/>
              </a:ext>
            </a:extLst>
          </p:cNvPr>
          <p:cNvCxnSpPr>
            <a:cxnSpLocks/>
          </p:cNvCxnSpPr>
          <p:nvPr/>
        </p:nvCxnSpPr>
        <p:spPr>
          <a:xfrm flipH="1">
            <a:off x="3277402" y="1609640"/>
            <a:ext cx="255069" cy="825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7B2C3C4-2C01-46C7-90A1-B7AC69EFE5B9}"/>
              </a:ext>
            </a:extLst>
          </p:cNvPr>
          <p:cNvSpPr txBox="1"/>
          <p:nvPr/>
        </p:nvSpPr>
        <p:spPr>
          <a:xfrm>
            <a:off x="3113773" y="1246472"/>
            <a:ext cx="144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AC-LGAD TOF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E677D-1A1A-4AB0-88E0-DE79F67B5D0B}"/>
              </a:ext>
            </a:extLst>
          </p:cNvPr>
          <p:cNvSpPr txBox="1"/>
          <p:nvPr/>
        </p:nvSpPr>
        <p:spPr>
          <a:xfrm>
            <a:off x="6377059" y="1109704"/>
            <a:ext cx="1199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services cone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BEBDB3-FE34-4071-8010-82B8E2E70528}"/>
              </a:ext>
            </a:extLst>
          </p:cNvPr>
          <p:cNvCxnSpPr/>
          <p:nvPr/>
        </p:nvCxnSpPr>
        <p:spPr>
          <a:xfrm flipH="1">
            <a:off x="6670307" y="1650733"/>
            <a:ext cx="48127" cy="337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8D5BAD-B344-4CF0-990B-11CC7B056172}"/>
              </a:ext>
            </a:extLst>
          </p:cNvPr>
          <p:cNvSpPr txBox="1"/>
          <p:nvPr/>
        </p:nvSpPr>
        <p:spPr>
          <a:xfrm>
            <a:off x="3845895" y="4597234"/>
            <a:ext cx="169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Barrel tracking layers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EE707D-8415-4C8D-BFD9-ABDA01FBD67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4461510" y="3922295"/>
            <a:ext cx="233815" cy="674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61C1A14-3A07-45EF-8FA1-509F8347CABF}"/>
              </a:ext>
            </a:extLst>
          </p:cNvPr>
          <p:cNvSpPr txBox="1"/>
          <p:nvPr/>
        </p:nvSpPr>
        <p:spPr>
          <a:xfrm>
            <a:off x="3404936" y="5705188"/>
            <a:ext cx="250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Backward/Forward tracking discs (5 layers)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421E34-D0E6-41B1-8261-4C524ADA6793}"/>
              </a:ext>
            </a:extLst>
          </p:cNvPr>
          <p:cNvCxnSpPr>
            <a:stCxn id="23" idx="0"/>
          </p:cNvCxnSpPr>
          <p:nvPr/>
        </p:nvCxnSpPr>
        <p:spPr>
          <a:xfrm flipH="1" flipV="1">
            <a:off x="3243714" y="4326556"/>
            <a:ext cx="1413710" cy="137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C417FB-E78B-41CB-8232-9F0F311E401C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657424" y="3835667"/>
            <a:ext cx="1719635" cy="1869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B77B329-2EAE-4D0E-9FA3-5E80E4C28F98}"/>
              </a:ext>
            </a:extLst>
          </p:cNvPr>
          <p:cNvSpPr txBox="1"/>
          <p:nvPr/>
        </p:nvSpPr>
        <p:spPr>
          <a:xfrm>
            <a:off x="7881486" y="1023844"/>
            <a:ext cx="4201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Five discs in forward/backwards direction (ITS-3 based large area sensor design)</a:t>
            </a:r>
          </a:p>
          <a:p>
            <a:endParaRPr lang="en-US" dirty="0"/>
          </a:p>
          <a:p>
            <a:r>
              <a:rPr lang="en-US" dirty="0"/>
              <a:t>Increase lever arm by maximizing tracker extent in z (ongoing optimization)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A57FCE-0789-428D-8339-B41380CD7B3D}"/>
              </a:ext>
            </a:extLst>
          </p:cNvPr>
          <p:cNvSpPr txBox="1"/>
          <p:nvPr/>
        </p:nvSpPr>
        <p:spPr>
          <a:xfrm>
            <a:off x="620829" y="5552481"/>
            <a:ext cx="23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cylindrical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</a:t>
            </a:r>
            <a:r>
              <a:rPr lang="en-US" dirty="0"/>
              <a:t> layer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D7187A-54C4-4DAB-8463-C1D007B04690}"/>
              </a:ext>
            </a:extLst>
          </p:cNvPr>
          <p:cNvCxnSpPr/>
          <p:nvPr/>
        </p:nvCxnSpPr>
        <p:spPr>
          <a:xfrm flipV="1">
            <a:off x="2136808" y="4630011"/>
            <a:ext cx="388377" cy="84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4915A4C-8FB0-4850-AABB-274E974E6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486" y="3217817"/>
            <a:ext cx="4135902" cy="2025748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CE08B573-CCFC-4768-B352-434AD7962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96" y="4689081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EFC5755-0A21-D239-E65C-C3AF1E14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36" y="4712778"/>
            <a:ext cx="2887696" cy="18765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49" y="202598"/>
            <a:ext cx="10515600" cy="84126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Calorimetry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629E0-365C-A0E4-34BB-C5D40C02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33E7C-3C88-FB79-4DBE-9BB909FD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B7C3-6568-24DA-D548-7A7B0F4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picture containing printer&#10;&#10;Description automatically generated">
            <a:extLst>
              <a:ext uri="{FF2B5EF4-FFF2-40B4-BE49-F238E27FC236}">
                <a16:creationId xmlns:a16="http://schemas.microsoft.com/office/drawing/2014/main" id="{7B57262B-3AE5-E09E-80FB-376AA8579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42" y="894872"/>
            <a:ext cx="5472958" cy="36528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D147C-C711-BC82-2B2C-4053264C4C51}"/>
              </a:ext>
            </a:extLst>
          </p:cNvPr>
          <p:cNvCxnSpPr>
            <a:cxnSpLocks/>
          </p:cNvCxnSpPr>
          <p:nvPr/>
        </p:nvCxnSpPr>
        <p:spPr>
          <a:xfrm flipV="1">
            <a:off x="2544602" y="2462443"/>
            <a:ext cx="1674973" cy="1007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FFBDED-79F2-BA79-95C3-6D292A782248}"/>
              </a:ext>
            </a:extLst>
          </p:cNvPr>
          <p:cNvCxnSpPr>
            <a:cxnSpLocks/>
          </p:cNvCxnSpPr>
          <p:nvPr/>
        </p:nvCxnSpPr>
        <p:spPr>
          <a:xfrm flipV="1">
            <a:off x="2533650" y="2876551"/>
            <a:ext cx="1819275" cy="2678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0" y="5837460"/>
            <a:ext cx="229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PbW04 crystals</a:t>
            </a:r>
          </a:p>
        </p:txBody>
      </p:sp>
      <p:pic>
        <p:nvPicPr>
          <p:cNvPr id="21" name="Picture 20" descr="Chart, radar chart&#10;&#10;Description automatically generated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86" y="254177"/>
            <a:ext cx="2507565" cy="259712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D96B9-3AC0-98E6-F66E-1ABC5F0110F3}"/>
              </a:ext>
            </a:extLst>
          </p:cNvPr>
          <p:cNvCxnSpPr>
            <a:cxnSpLocks/>
          </p:cNvCxnSpPr>
          <p:nvPr/>
        </p:nvCxnSpPr>
        <p:spPr>
          <a:xfrm flipV="1">
            <a:off x="8258167" y="894872"/>
            <a:ext cx="1316354" cy="56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5D955-E6EA-199B-2883-66367DB8478B}"/>
              </a:ext>
            </a:extLst>
          </p:cNvPr>
          <p:cNvCxnSpPr>
            <a:cxnSpLocks/>
          </p:cNvCxnSpPr>
          <p:nvPr/>
        </p:nvCxnSpPr>
        <p:spPr>
          <a:xfrm flipV="1">
            <a:off x="8359238" y="2616975"/>
            <a:ext cx="1299112" cy="993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9574521" y="2813810"/>
            <a:ext cx="2364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W/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Longitudinally separated HCAL with high-</a:t>
            </a:r>
            <a:r>
              <a:rPr lang="en-US" sz="1400" b="1" dirty="0">
                <a:latin typeface="Symbol" panose="05050102010706020507" pitchFamily="18" charset="2"/>
                <a:cs typeface="Arial" panose="020B0604020202020204" pitchFamily="34" charset="0"/>
              </a:rPr>
              <a:t>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insert</a:t>
            </a:r>
          </a:p>
        </p:txBody>
      </p:sp>
      <p:pic>
        <p:nvPicPr>
          <p:cNvPr id="42" name="Picture 4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1CDB34D-41D8-5FFD-A790-6F0546F0F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919" y="4288546"/>
            <a:ext cx="2772351" cy="225036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9E22C4-494C-47B1-3AD4-FBC28972B141}"/>
              </a:ext>
            </a:extLst>
          </p:cNvPr>
          <p:cNvCxnSpPr>
            <a:cxnSpLocks/>
          </p:cNvCxnSpPr>
          <p:nvPr/>
        </p:nvCxnSpPr>
        <p:spPr>
          <a:xfrm flipV="1">
            <a:off x="3718128" y="3028950"/>
            <a:ext cx="787197" cy="1879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91211A-C375-C014-00C4-D07D21C27E6D}"/>
              </a:ext>
            </a:extLst>
          </p:cNvPr>
          <p:cNvCxnSpPr>
            <a:cxnSpLocks/>
          </p:cNvCxnSpPr>
          <p:nvPr/>
        </p:nvCxnSpPr>
        <p:spPr>
          <a:xfrm flipH="1" flipV="1">
            <a:off x="6356081" y="2865787"/>
            <a:ext cx="2632649" cy="1382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509D90-800E-6681-F3BC-E01167C0F45A}"/>
              </a:ext>
            </a:extLst>
          </p:cNvPr>
          <p:cNvSpPr txBox="1"/>
          <p:nvPr/>
        </p:nvSpPr>
        <p:spPr>
          <a:xfrm>
            <a:off x="5411216" y="4918416"/>
            <a:ext cx="2083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Complementary options for BECAL: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SciGlass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Imaging Calorimeter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996AAC-760A-A68E-6A4F-93EE1421EED8}"/>
              </a:ext>
            </a:extLst>
          </p:cNvPr>
          <p:cNvSpPr txBox="1"/>
          <p:nvPr/>
        </p:nvSpPr>
        <p:spPr>
          <a:xfrm>
            <a:off x="9574521" y="4178363"/>
            <a:ext cx="142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PbSc</a:t>
            </a:r>
            <a:r>
              <a:rPr lang="en-US" sz="1400" dirty="0"/>
              <a:t> Layer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145E2-BBBE-6822-2C15-54A8229978DE}"/>
              </a:ext>
            </a:extLst>
          </p:cNvPr>
          <p:cNvSpPr txBox="1"/>
          <p:nvPr/>
        </p:nvSpPr>
        <p:spPr>
          <a:xfrm>
            <a:off x="9778128" y="5651055"/>
            <a:ext cx="142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Imaging Layer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29" y="3251036"/>
            <a:ext cx="2291673" cy="25638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497" y="202930"/>
            <a:ext cx="849051" cy="841261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5F7100-BAD3-203A-42C2-805C08319982}"/>
              </a:ext>
            </a:extLst>
          </p:cNvPr>
          <p:cNvCxnSpPr>
            <a:cxnSpLocks/>
          </p:cNvCxnSpPr>
          <p:nvPr/>
        </p:nvCxnSpPr>
        <p:spPr>
          <a:xfrm flipV="1">
            <a:off x="3867150" y="1044191"/>
            <a:ext cx="2900748" cy="257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43E031-436C-84B5-18B8-A3AF00589FAA}"/>
              </a:ext>
            </a:extLst>
          </p:cNvPr>
          <p:cNvCxnSpPr>
            <a:cxnSpLocks/>
          </p:cNvCxnSpPr>
          <p:nvPr/>
        </p:nvCxnSpPr>
        <p:spPr>
          <a:xfrm flipV="1">
            <a:off x="6962218" y="1044191"/>
            <a:ext cx="689330" cy="21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4824270" y="324730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Barrel HCAL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(sPHENIX re-use)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93D6CF0-B958-2FAB-4235-0B4E33072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029" y="5477116"/>
            <a:ext cx="1008376" cy="13445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0B8ACA-5C08-46A9-BD8B-5B6E52A0E3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38" t="34141" r="65510" b="2870"/>
          <a:stretch/>
        </p:blipFill>
        <p:spPr>
          <a:xfrm>
            <a:off x="650326" y="1229763"/>
            <a:ext cx="630079" cy="13848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DD5BEB-0E05-4F36-BCA3-C97ED1A99E95}"/>
              </a:ext>
            </a:extLst>
          </p:cNvPr>
          <p:cNvSpPr txBox="1"/>
          <p:nvPr/>
        </p:nvSpPr>
        <p:spPr>
          <a:xfrm>
            <a:off x="1315712" y="1828060"/>
            <a:ext cx="1777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Steel/Sc Sandwich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 catcher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E065B8-6654-4B77-85F3-DE708F992499}"/>
              </a:ext>
            </a:extLst>
          </p:cNvPr>
          <p:cNvCxnSpPr>
            <a:cxnSpLocks/>
          </p:cNvCxnSpPr>
          <p:nvPr/>
        </p:nvCxnSpPr>
        <p:spPr>
          <a:xfrm flipV="1">
            <a:off x="1228895" y="928852"/>
            <a:ext cx="2214392" cy="305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6A7D24-3D7F-4E00-BF76-00DB1C2E6B96}"/>
              </a:ext>
            </a:extLst>
          </p:cNvPr>
          <p:cNvCxnSpPr>
            <a:cxnSpLocks/>
          </p:cNvCxnSpPr>
          <p:nvPr/>
        </p:nvCxnSpPr>
        <p:spPr>
          <a:xfrm>
            <a:off x="1270989" y="2644266"/>
            <a:ext cx="1866653" cy="1177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89CFB43-D63C-4DF6-91A1-390F3649B20E}"/>
              </a:ext>
            </a:extLst>
          </p:cNvPr>
          <p:cNvSpPr/>
          <p:nvPr/>
        </p:nvSpPr>
        <p:spPr bwMode="auto">
          <a:xfrm>
            <a:off x="3664935" y="4753038"/>
            <a:ext cx="5251409" cy="156305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  <a:lumMod val="23012"/>
                  <a:lumOff val="76988"/>
                </a:schemeClr>
              </a:gs>
              <a:gs pos="0">
                <a:schemeClr val="accent1">
                  <a:lumMod val="7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765" tIns="31883" rIns="63765" bIns="31883" numCol="1" rtlCol="0" anchor="ctr" anchorCtr="0" compatLnSpc="1">
            <a:prstTxWarp prst="textNoShape">
              <a:avLst/>
            </a:prstTxWarp>
          </a:bodyPr>
          <a:lstStyle/>
          <a:p>
            <a:pPr algn="ctr" defTabSz="6332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B3BBDD1B-3BC4-4DCF-B077-CEE9E7A48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6796" y="4647193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9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3E14-7769-428C-8652-4925DB6A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47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Barrel </a:t>
            </a:r>
            <a:r>
              <a:rPr lang="en-US" b="1" dirty="0" err="1">
                <a:solidFill>
                  <a:schemeClr val="accent1"/>
                </a:solidFill>
              </a:rPr>
              <a:t>ECal</a:t>
            </a:r>
            <a:r>
              <a:rPr lang="en-US" b="1" dirty="0">
                <a:solidFill>
                  <a:schemeClr val="accent1"/>
                </a:solidFill>
              </a:rPr>
              <a:t> Technology Selection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1D812-F147-4C08-91A8-BB6D4DE9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5BF73-2633-4D2A-8615-E8DE4381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DC04C-0595-438D-AC77-6EA18593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13AE8-BE25-4734-BA66-C64AF85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42" y="1468812"/>
            <a:ext cx="3708001" cy="2710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991D2-183B-4FB0-AB7E-919FE05E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74" y="1347492"/>
            <a:ext cx="3447186" cy="2831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D8D52-D4C1-4023-AE8E-1E5B8EA34C48}"/>
              </a:ext>
            </a:extLst>
          </p:cNvPr>
          <p:cNvSpPr txBox="1"/>
          <p:nvPr/>
        </p:nvSpPr>
        <p:spPr>
          <a:xfrm>
            <a:off x="1256097" y="4365523"/>
            <a:ext cx="4839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latin typeface="Arial" panose="020B0604020202020204" pitchFamily="34" charset="0"/>
              </a:rPr>
              <a:t>Homogeneous Calorimeter:</a:t>
            </a: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SciGlass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: cost-effective radiator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Geometry and mechanical design based on PANDA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Anticipated readout with </a:t>
            </a: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SiPM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matrices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6FBD-34C6-4807-864F-21C956CA72AA}"/>
              </a:ext>
            </a:extLst>
          </p:cNvPr>
          <p:cNvSpPr txBox="1"/>
          <p:nvPr/>
        </p:nvSpPr>
        <p:spPr>
          <a:xfrm>
            <a:off x="6699183" y="4350619"/>
            <a:ext cx="4961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latin typeface="Arial" panose="020B0604020202020204" pitchFamily="34" charset="0"/>
              </a:rPr>
              <a:t>Hybrid Design:</a:t>
            </a: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Imaging calorimetry based on monolithic     silicon sensors (</a:t>
            </a: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AstroPix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latin typeface="Arial" panose="020B0604020202020204" pitchFamily="34" charset="0"/>
              </a:rPr>
              <a:t>6 layers of imaging Si sensors interleaved with 5 </a:t>
            </a:r>
            <a:r>
              <a:rPr lang="en-US" b="0" i="0" u="none" strike="noStrike" baseline="0" dirty="0" err="1">
                <a:latin typeface="Arial" panose="020B0604020202020204" pitchFamily="34" charset="0"/>
              </a:rPr>
              <a:t>SciFi</a:t>
            </a:r>
            <a:r>
              <a:rPr lang="en-US" b="0" i="0" u="none" strike="noStrike" baseline="0" dirty="0">
                <a:latin typeface="Arial" panose="020B0604020202020204" pitchFamily="34" charset="0"/>
              </a:rPr>
              <a:t>/Pb layers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Followed by a large section of </a:t>
            </a:r>
            <a:r>
              <a:rPr lang="en-US" sz="1800" b="0" i="0" u="none" strike="noStrike" baseline="0" dirty="0" err="1">
                <a:latin typeface="Arial" panose="020B0604020202020204" pitchFamily="34" charset="0"/>
              </a:rPr>
              <a:t>SciFi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/Pb  (can serve as inner HCAL)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FBBD0A3-8452-4C8E-B46E-30E317B89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459" y="372142"/>
            <a:ext cx="1011547" cy="728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5C6AD-91AE-4617-9A86-B8525C141CBC}"/>
              </a:ext>
            </a:extLst>
          </p:cNvPr>
          <p:cNvSpPr txBox="1"/>
          <p:nvPr/>
        </p:nvSpPr>
        <p:spPr>
          <a:xfrm>
            <a:off x="286011" y="1481013"/>
            <a:ext cx="234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ePIC Internal Review March 13-14, 2023</a:t>
            </a:r>
          </a:p>
        </p:txBody>
      </p:sp>
    </p:spTree>
    <p:extLst>
      <p:ext uri="{BB962C8B-B14F-4D97-AF65-F5344CB8AC3E}">
        <p14:creationId xmlns:p14="http://schemas.microsoft.com/office/powerpoint/2010/main" val="40197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6F85EE-610A-4E7B-9327-69670368AAC4}"/>
              </a:ext>
            </a:extLst>
          </p:cNvPr>
          <p:cNvGrpSpPr/>
          <p:nvPr/>
        </p:nvGrpSpPr>
        <p:grpSpPr>
          <a:xfrm>
            <a:off x="8972824" y="4847577"/>
            <a:ext cx="2823504" cy="1537859"/>
            <a:chOff x="8972824" y="4847577"/>
            <a:chExt cx="2823504" cy="153785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DCEB25-DB61-86D7-755B-DD1040B8A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1895" y="4847577"/>
              <a:ext cx="2724433" cy="14459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7DD475-7562-4F7E-80CB-3450599AACB9}"/>
                </a:ext>
              </a:extLst>
            </p:cNvPr>
            <p:cNvSpPr/>
            <p:nvPr/>
          </p:nvSpPr>
          <p:spPr>
            <a:xfrm>
              <a:off x="8972824" y="5240956"/>
              <a:ext cx="361676" cy="114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FEDE4FF-3754-D9CF-041B-2C916A06B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43" y="708606"/>
            <a:ext cx="2418289" cy="2895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31F7D-14C2-ABC4-EFCA-8B21F0915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87" y="1792086"/>
            <a:ext cx="6482979" cy="43483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DBEFB-5BDC-4CA8-7BB8-9391DF44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949DB-83AA-0B81-5665-249470D6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DE65-5914-6B59-B060-F053895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DF01E-E21F-3BC2-3936-2D529E68C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2380" y="174330"/>
            <a:ext cx="9938084" cy="105035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Particle 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147FD-B1D9-3369-F8DE-4463EF117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057" y="311952"/>
            <a:ext cx="2999318" cy="175741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4873361-D927-A4E5-F95C-D95266490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78" y="4239443"/>
            <a:ext cx="1413209" cy="21989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6116DE-BB3E-0ED4-E6DD-6D5024503C23}"/>
              </a:ext>
            </a:extLst>
          </p:cNvPr>
          <p:cNvCxnSpPr>
            <a:cxnSpLocks/>
          </p:cNvCxnSpPr>
          <p:nvPr/>
        </p:nvCxnSpPr>
        <p:spPr>
          <a:xfrm>
            <a:off x="1863801" y="2355835"/>
            <a:ext cx="2395378" cy="1309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05933F-2407-D989-1B45-D2A506C78A92}"/>
              </a:ext>
            </a:extLst>
          </p:cNvPr>
          <p:cNvCxnSpPr>
            <a:cxnSpLocks/>
          </p:cNvCxnSpPr>
          <p:nvPr/>
        </p:nvCxnSpPr>
        <p:spPr>
          <a:xfrm flipV="1">
            <a:off x="1714500" y="4136694"/>
            <a:ext cx="2535278" cy="2003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5B7417-6F07-C201-6FDD-41B51AD2AAB4}"/>
              </a:ext>
            </a:extLst>
          </p:cNvPr>
          <p:cNvCxnSpPr>
            <a:cxnSpLocks/>
          </p:cNvCxnSpPr>
          <p:nvPr/>
        </p:nvCxnSpPr>
        <p:spPr>
          <a:xfrm flipH="1">
            <a:off x="6200775" y="1974942"/>
            <a:ext cx="588667" cy="145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F7E2A6-F06B-9EE3-B433-ADA008C84083}"/>
              </a:ext>
            </a:extLst>
          </p:cNvPr>
          <p:cNvCxnSpPr>
            <a:cxnSpLocks/>
          </p:cNvCxnSpPr>
          <p:nvPr/>
        </p:nvCxnSpPr>
        <p:spPr>
          <a:xfrm flipH="1">
            <a:off x="3819525" y="1465020"/>
            <a:ext cx="1609725" cy="1963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2EB4DD-B58E-4CCB-D6E5-60F28317E15A}"/>
              </a:ext>
            </a:extLst>
          </p:cNvPr>
          <p:cNvSpPr txBox="1"/>
          <p:nvPr/>
        </p:nvSpPr>
        <p:spPr>
          <a:xfrm>
            <a:off x="218850" y="3351892"/>
            <a:ext cx="2027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Modular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mRICH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 Proximity Focused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pfRICH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1FC3DA-1C35-C08C-6B51-6C3CB9EF4E80}"/>
              </a:ext>
            </a:extLst>
          </p:cNvPr>
          <p:cNvSpPr txBox="1"/>
          <p:nvPr/>
        </p:nvSpPr>
        <p:spPr>
          <a:xfrm>
            <a:off x="3269116" y="993247"/>
            <a:ext cx="256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High-Performance DIRC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334745-ECA8-9DCD-8C74-1D462718AAC2}"/>
              </a:ext>
            </a:extLst>
          </p:cNvPr>
          <p:cNvCxnSpPr>
            <a:cxnSpLocks/>
          </p:cNvCxnSpPr>
          <p:nvPr/>
        </p:nvCxnSpPr>
        <p:spPr>
          <a:xfrm flipV="1">
            <a:off x="6922792" y="1212257"/>
            <a:ext cx="2050032" cy="14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0C62E6-5412-A422-DD9C-C1BF0DDEEFCC}"/>
              </a:ext>
            </a:extLst>
          </p:cNvPr>
          <p:cNvCxnSpPr>
            <a:cxnSpLocks/>
          </p:cNvCxnSpPr>
          <p:nvPr/>
        </p:nvCxnSpPr>
        <p:spPr>
          <a:xfrm flipV="1">
            <a:off x="7133558" y="3936171"/>
            <a:ext cx="1938337" cy="5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DCA995F-9D00-087D-359E-DB10A7DCFFBE}"/>
              </a:ext>
            </a:extLst>
          </p:cNvPr>
          <p:cNvSpPr txBox="1"/>
          <p:nvPr/>
        </p:nvSpPr>
        <p:spPr>
          <a:xfrm>
            <a:off x="8913168" y="608216"/>
            <a:ext cx="25622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Dual-Radiator RICH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dRICH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FD5C9F9-DF92-EC67-DA20-AB90988E91A3}"/>
              </a:ext>
            </a:extLst>
          </p:cNvPr>
          <p:cNvCxnSpPr/>
          <p:nvPr/>
        </p:nvCxnSpPr>
        <p:spPr>
          <a:xfrm flipH="1" flipV="1">
            <a:off x="6334125" y="3966256"/>
            <a:ext cx="2543175" cy="1749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9A7BB37-4704-8325-778E-FAC4F765EE40}"/>
              </a:ext>
            </a:extLst>
          </p:cNvPr>
          <p:cNvCxnSpPr>
            <a:cxnSpLocks/>
          </p:cNvCxnSpPr>
          <p:nvPr/>
        </p:nvCxnSpPr>
        <p:spPr>
          <a:xfrm flipH="1" flipV="1">
            <a:off x="5195221" y="4152095"/>
            <a:ext cx="3682079" cy="1539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8F78338-85A4-6724-DFFE-C17277F67EC0}"/>
              </a:ext>
            </a:extLst>
          </p:cNvPr>
          <p:cNvCxnSpPr>
            <a:cxnSpLocks/>
          </p:cNvCxnSpPr>
          <p:nvPr/>
        </p:nvCxnSpPr>
        <p:spPr>
          <a:xfrm flipH="1" flipV="1">
            <a:off x="4175959" y="3889464"/>
            <a:ext cx="4647788" cy="1801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Chart&#10;&#10;Description automatically generated with low confidence">
            <a:extLst>
              <a:ext uri="{FF2B5EF4-FFF2-40B4-BE49-F238E27FC236}">
                <a16:creationId xmlns:a16="http://schemas.microsoft.com/office/drawing/2014/main" id="{D781C100-DAC4-6F82-0285-9175AC3CA2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265"/>
          <a:stretch/>
        </p:blipFill>
        <p:spPr>
          <a:xfrm>
            <a:off x="3218958" y="4438621"/>
            <a:ext cx="3999977" cy="22638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78BE3B6-197E-EEB7-8171-43F6C0865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4577" y="4002893"/>
            <a:ext cx="1259223" cy="110413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A62EB43-2DFF-84E4-45C5-6B8E55C93674}"/>
              </a:ext>
            </a:extLst>
          </p:cNvPr>
          <p:cNvSpPr txBox="1"/>
          <p:nvPr/>
        </p:nvSpPr>
        <p:spPr>
          <a:xfrm>
            <a:off x="8857317" y="4438621"/>
            <a:ext cx="130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AC-LGAD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(~30ps)</a:t>
            </a:r>
          </a:p>
        </p:txBody>
      </p:sp>
      <p:pic>
        <p:nvPicPr>
          <p:cNvPr id="55" name="Picture 54" descr="A colorfu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599AE187-2BF6-B0BD-93CB-410B2A3CF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8" y="1159348"/>
            <a:ext cx="1111698" cy="2135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9D6F03-3119-40A8-BE89-8F6E399B75AE}"/>
              </a:ext>
            </a:extLst>
          </p:cNvPr>
          <p:cNvSpPr/>
          <p:nvPr/>
        </p:nvSpPr>
        <p:spPr bwMode="auto">
          <a:xfrm rot="16200000">
            <a:off x="-1453488" y="2862699"/>
            <a:ext cx="5251409" cy="213240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  <a:lumMod val="23012"/>
                  <a:lumOff val="76988"/>
                </a:schemeClr>
              </a:gs>
              <a:gs pos="0">
                <a:schemeClr val="accent1">
                  <a:lumMod val="7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765" tIns="31883" rIns="63765" bIns="31883" numCol="1" rtlCol="0" anchor="ctr" anchorCtr="0" compatLnSpc="1">
            <a:prstTxWarp prst="textNoShape">
              <a:avLst/>
            </a:prstTxWarp>
          </a:bodyPr>
          <a:lstStyle/>
          <a:p>
            <a:pPr defTabSz="63326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396E7928-A40F-488D-8EED-8A574C9E0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3979" y="5826457"/>
            <a:ext cx="1011547" cy="728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F3177-ED17-49FD-9713-B32AB74439CF}"/>
              </a:ext>
            </a:extLst>
          </p:cNvPr>
          <p:cNvSpPr txBox="1"/>
          <p:nvPr/>
        </p:nvSpPr>
        <p:spPr>
          <a:xfrm>
            <a:off x="3927575" y="6140426"/>
            <a:ext cx="610596" cy="2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LAPPD</a:t>
            </a:r>
          </a:p>
        </p:txBody>
      </p:sp>
    </p:spTree>
    <p:extLst>
      <p:ext uri="{BB962C8B-B14F-4D97-AF65-F5344CB8AC3E}">
        <p14:creationId xmlns:p14="http://schemas.microsoft.com/office/powerpoint/2010/main" val="54815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F8635E-36A9-41E2-805D-CC1D55D6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34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Backwards PID Technology Selection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B2577-33A5-4E6A-9E2A-4C4944CA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8C160-1833-4A4A-B991-69B69339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Lajoie - Epiphany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4BC0-8409-4F26-A5D4-9F87E48B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54EBD-968D-459E-8BFC-AB7604AF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485" y="1153034"/>
            <a:ext cx="3499339" cy="28932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26261E8-E63C-42FF-AD01-001F36DE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459" y="372142"/>
            <a:ext cx="1011547" cy="728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FEDAE-1055-46A0-BDB9-496610739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55" y="1107970"/>
            <a:ext cx="1983670" cy="3133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C916CF-5E65-44A5-B61F-D838DDF3CBD3}"/>
              </a:ext>
            </a:extLst>
          </p:cNvPr>
          <p:cNvSpPr txBox="1"/>
          <p:nvPr/>
        </p:nvSpPr>
        <p:spPr>
          <a:xfrm>
            <a:off x="2402305" y="4214783"/>
            <a:ext cx="396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AAAAB+Arial-BoldMT"/>
              </a:rPr>
              <a:t>Modular RICH (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AAAAAB+Arial-BoldMT"/>
              </a:rPr>
              <a:t>mRICH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AAAAB+Arial-BoldMT"/>
              </a:rPr>
              <a:t>) </a:t>
            </a:r>
            <a:endParaRPr lang="en-US" dirty="0">
              <a:solidFill>
                <a:srgbClr val="000000"/>
              </a:solidFill>
              <a:latin typeface="AAAAAC+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AAAAC+ArialMT"/>
              </a:rPr>
              <a:t>Aerogel radiator</a:t>
            </a:r>
            <a:endParaRPr lang="en-US" dirty="0">
              <a:solidFill>
                <a:srgbClr val="000000"/>
              </a:solidFill>
              <a:latin typeface="AAAAAC+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AAAAC+ArialMT"/>
              </a:rPr>
              <a:t>Longitudinally compact</a:t>
            </a:r>
            <a:r>
              <a:rPr lang="en-US" sz="1800" b="0" i="0" u="none" strike="noStrike" dirty="0">
                <a:solidFill>
                  <a:srgbClr val="000000"/>
                </a:solidFill>
                <a:latin typeface="AAAAAC+ArialMT"/>
              </a:rPr>
              <a:t> due to F</a:t>
            </a:r>
            <a:r>
              <a:rPr lang="en-US" dirty="0">
                <a:solidFill>
                  <a:srgbClr val="000000"/>
                </a:solidFill>
                <a:latin typeface="AAAAAC+ArialMT"/>
              </a:rPr>
              <a:t>resnel lens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AAAAC+ArialMT"/>
              </a:rPr>
              <a:t>Modules have dead area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93E72-A27F-4611-A9FE-DDFA00447488}"/>
              </a:ext>
            </a:extLst>
          </p:cNvPr>
          <p:cNvSpPr txBox="1"/>
          <p:nvPr/>
        </p:nvSpPr>
        <p:spPr>
          <a:xfrm>
            <a:off x="6914885" y="4294431"/>
            <a:ext cx="396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Proximity Focusing RICH (</a:t>
            </a:r>
            <a:r>
              <a:rPr lang="en-US" b="1" dirty="0" err="1"/>
              <a:t>pfRICH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Aerogel radiator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threshold-based electron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expansion volume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D9E85-5289-4B30-8FD5-9ACC90F5847C}"/>
              </a:ext>
            </a:extLst>
          </p:cNvPr>
          <p:cNvSpPr txBox="1"/>
          <p:nvPr/>
        </p:nvSpPr>
        <p:spPr>
          <a:xfrm>
            <a:off x="286011" y="1481013"/>
            <a:ext cx="234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ePIC Internal Review March 20-21,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D8A722-D30B-4E4B-8DD4-F14E4AA82708}"/>
              </a:ext>
            </a:extLst>
          </p:cNvPr>
          <p:cNvSpPr txBox="1"/>
          <p:nvPr/>
        </p:nvSpPr>
        <p:spPr>
          <a:xfrm>
            <a:off x="2310063" y="5818472"/>
            <a:ext cx="759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with use LAPPD/HRPPD readout to provide additional timing information. </a:t>
            </a:r>
          </a:p>
        </p:txBody>
      </p:sp>
    </p:spTree>
    <p:extLst>
      <p:ext uri="{BB962C8B-B14F-4D97-AF65-F5344CB8AC3E}">
        <p14:creationId xmlns:p14="http://schemas.microsoft.com/office/powerpoint/2010/main" val="4578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44E027-CDDD-4C7D-B183-0267832F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68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Streaming DAQ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AD06D-E618-4854-A383-3492C11F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545D0-2CFA-480B-82D4-0E8E5491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80926-9F4F-4515-9959-F9DB9A24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E97F2-226D-48B8-B18B-8EE140043667}"/>
              </a:ext>
            </a:extLst>
          </p:cNvPr>
          <p:cNvGrpSpPr/>
          <p:nvPr/>
        </p:nvGrpSpPr>
        <p:grpSpPr>
          <a:xfrm>
            <a:off x="295774" y="1104908"/>
            <a:ext cx="8672149" cy="5112478"/>
            <a:chOff x="62276" y="720816"/>
            <a:chExt cx="8842724" cy="5521137"/>
          </a:xfrm>
        </p:grpSpPr>
        <p:cxnSp>
          <p:nvCxnSpPr>
            <p:cNvPr id="9" name="Elbow Connector 117">
              <a:extLst>
                <a:ext uri="{FF2B5EF4-FFF2-40B4-BE49-F238E27FC236}">
                  <a16:creationId xmlns:a16="http://schemas.microsoft.com/office/drawing/2014/main" id="{619D10B5-EDB1-4855-8FFA-70F22339E015}"/>
                </a:ext>
              </a:extLst>
            </p:cNvPr>
            <p:cNvCxnSpPr>
              <a:cxnSpLocks/>
              <a:stCxn id="11" idx="1"/>
            </p:cNvCxnSpPr>
            <p:nvPr/>
          </p:nvCxnSpPr>
          <p:spPr bwMode="auto">
            <a:xfrm rot="10800000" flipV="1">
              <a:off x="3723400" y="2561216"/>
              <a:ext cx="2205400" cy="1368226"/>
            </a:xfrm>
            <a:prstGeom prst="bentConnector3">
              <a:avLst>
                <a:gd name="adj1" fmla="val 80589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A85E942-B9C0-428A-8C15-BA0A10C55B4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367014" y="2519115"/>
              <a:ext cx="7307" cy="902563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65A71E-2CBC-49FC-9749-25077EE9DAEA}"/>
                </a:ext>
              </a:extLst>
            </p:cNvPr>
            <p:cNvSpPr/>
            <p:nvPr/>
          </p:nvSpPr>
          <p:spPr bwMode="auto">
            <a:xfrm>
              <a:off x="5928800" y="2338373"/>
              <a:ext cx="674005" cy="44568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ABFF0C-F371-46BB-92FD-C94C8ED870D3}"/>
                </a:ext>
              </a:extLst>
            </p:cNvPr>
            <p:cNvCxnSpPr>
              <a:cxnSpLocks/>
              <a:stCxn id="74" idx="3"/>
            </p:cNvCxnSpPr>
            <p:nvPr/>
          </p:nvCxnSpPr>
          <p:spPr bwMode="auto">
            <a:xfrm>
              <a:off x="2518433" y="3590893"/>
              <a:ext cx="3267773" cy="386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Elbow Connector 9">
              <a:extLst>
                <a:ext uri="{FF2B5EF4-FFF2-40B4-BE49-F238E27FC236}">
                  <a16:creationId xmlns:a16="http://schemas.microsoft.com/office/drawing/2014/main" id="{8B6F8BAF-12AC-458B-9ACA-441383C7645F}"/>
                </a:ext>
              </a:extLst>
            </p:cNvPr>
            <p:cNvCxnSpPr>
              <a:stCxn id="38" idx="1"/>
              <a:endCxn id="97" idx="2"/>
            </p:cNvCxnSpPr>
            <p:nvPr/>
          </p:nvCxnSpPr>
          <p:spPr bwMode="auto">
            <a:xfrm rot="10800000">
              <a:off x="2370911" y="5103200"/>
              <a:ext cx="2710384" cy="365252"/>
            </a:xfrm>
            <a:prstGeom prst="bentConnector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C92031-463D-4D15-88F0-17AB3B3B3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76" y="3331519"/>
              <a:ext cx="1845197" cy="103715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8F3980-D17A-4C18-8BA7-1CD7BDCA6AD7}"/>
                </a:ext>
              </a:extLst>
            </p:cNvPr>
            <p:cNvGrpSpPr/>
            <p:nvPr/>
          </p:nvGrpSpPr>
          <p:grpSpPr>
            <a:xfrm>
              <a:off x="6391249" y="720816"/>
              <a:ext cx="2094000" cy="553998"/>
              <a:chOff x="797483" y="5509709"/>
              <a:chExt cx="2094000" cy="553998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687CABE-CEB7-4600-BCBE-2F288D398DBA}"/>
                  </a:ext>
                </a:extLst>
              </p:cNvPr>
              <p:cNvCxnSpPr/>
              <p:nvPr/>
            </p:nvCxnSpPr>
            <p:spPr bwMode="auto">
              <a:xfrm>
                <a:off x="797483" y="5625244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6" name="TextBox 4">
                <a:extLst>
                  <a:ext uri="{FF2B5EF4-FFF2-40B4-BE49-F238E27FC236}">
                    <a16:creationId xmlns:a16="http://schemas.microsoft.com/office/drawing/2014/main" id="{A7607561-C592-4D65-B33B-F332C960CABB}"/>
                  </a:ext>
                </a:extLst>
              </p:cNvPr>
              <p:cNvSpPr txBox="1"/>
              <p:nvPr/>
            </p:nvSpPr>
            <p:spPr>
              <a:xfrm>
                <a:off x="1244878" y="5509709"/>
                <a:ext cx="1646605" cy="5539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b="1" i="1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  <a:p>
                <a:r>
                  <a:rPr lang="en-US" sz="1000" b="1" i="1">
                    <a:latin typeface="Arial" panose="020B0604020202020204" pitchFamily="34" charset="0"/>
                    <a:cs typeface="Arial" panose="020B0604020202020204" pitchFamily="34" charset="0"/>
                  </a:rPr>
                  <a:t>Configuration &amp; Control</a:t>
                </a:r>
              </a:p>
              <a:p>
                <a:r>
                  <a:rPr lang="en-US" sz="1000" b="1" i="1">
                    <a:latin typeface="Arial" panose="020B0604020202020204" pitchFamily="34" charset="0"/>
                    <a:cs typeface="Arial" panose="020B0604020202020204" pitchFamily="34" charset="0"/>
                  </a:rPr>
                  <a:t>Power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2ACBEFA-5CB5-436E-B8BD-3838C01E47F9}"/>
                  </a:ext>
                </a:extLst>
              </p:cNvPr>
              <p:cNvCxnSpPr/>
              <p:nvPr/>
            </p:nvCxnSpPr>
            <p:spPr bwMode="auto">
              <a:xfrm>
                <a:off x="801863" y="5768609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ED33D6F-386A-408F-88BC-BD0382D20C61}"/>
                  </a:ext>
                </a:extLst>
              </p:cNvPr>
              <p:cNvCxnSpPr/>
              <p:nvPr/>
            </p:nvCxnSpPr>
            <p:spPr bwMode="auto">
              <a:xfrm>
                <a:off x="797483" y="5918368"/>
                <a:ext cx="281145" cy="2176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A665AC3-C25B-4BD0-A89C-45E54592A3E8}"/>
                </a:ext>
              </a:extLst>
            </p:cNvPr>
            <p:cNvGrpSpPr/>
            <p:nvPr/>
          </p:nvGrpSpPr>
          <p:grpSpPr>
            <a:xfrm>
              <a:off x="1715689" y="4046990"/>
              <a:ext cx="396044" cy="599010"/>
              <a:chOff x="2591780" y="2613966"/>
              <a:chExt cx="396044" cy="599010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740F668-350E-40EC-8980-C33A24D248F7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CA993D9-954F-4F79-8966-73F4EA04DB65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F52111B-1D44-45AE-B80C-02FFA233E3A7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DB957DC-ECF0-43E0-BAE2-B401BEE04E2D}"/>
                </a:ext>
              </a:extLst>
            </p:cNvPr>
            <p:cNvGrpSpPr/>
            <p:nvPr/>
          </p:nvGrpSpPr>
          <p:grpSpPr>
            <a:xfrm>
              <a:off x="1868089" y="4199390"/>
              <a:ext cx="396044" cy="599010"/>
              <a:chOff x="2591780" y="2613966"/>
              <a:chExt cx="396044" cy="59901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415DD7A-AEE7-473E-8F23-093F37F1D271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A4F324-2108-420A-8D02-4FDBE34B719C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95A659F-554C-4BEA-B8B2-E24596002B70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63A123-3C8C-482C-BDAF-C27398206F6A}"/>
                </a:ext>
              </a:extLst>
            </p:cNvPr>
            <p:cNvGrpSpPr/>
            <p:nvPr/>
          </p:nvGrpSpPr>
          <p:grpSpPr>
            <a:xfrm>
              <a:off x="2020489" y="4351790"/>
              <a:ext cx="396044" cy="599010"/>
              <a:chOff x="2591780" y="2613966"/>
              <a:chExt cx="396044" cy="59901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A54354E-5D3C-4EC3-92D5-BF3D3B4963A9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6DEF577-A0BB-442B-822D-4C301D3B2EF1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A8D45EE-6B45-4CBA-8601-7571A9115019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11B9F05-CEC3-4878-A621-73418D6267AE}"/>
                </a:ext>
              </a:extLst>
            </p:cNvPr>
            <p:cNvGrpSpPr/>
            <p:nvPr/>
          </p:nvGrpSpPr>
          <p:grpSpPr>
            <a:xfrm>
              <a:off x="3603979" y="3774267"/>
              <a:ext cx="603112" cy="1057931"/>
              <a:chOff x="4724972" y="2459844"/>
              <a:chExt cx="603112" cy="105793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5081EA0-C991-4D61-8061-9334950169C7}"/>
                  </a:ext>
                </a:extLst>
              </p:cNvPr>
              <p:cNvSpPr/>
              <p:nvPr/>
            </p:nvSpPr>
            <p:spPr bwMode="auto">
              <a:xfrm>
                <a:off x="4724972" y="2459844"/>
                <a:ext cx="603112" cy="105793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BAF6F7B-5EEE-447A-B0DB-E047E14BA913}"/>
                  </a:ext>
                </a:extLst>
              </p:cNvPr>
              <p:cNvSpPr/>
              <p:nvPr/>
            </p:nvSpPr>
            <p:spPr bwMode="auto">
              <a:xfrm>
                <a:off x="4862043" y="2587020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7195EDC-D4C1-485F-B0AD-50BBF9C0FFBD}"/>
                  </a:ext>
                </a:extLst>
              </p:cNvPr>
              <p:cNvSpPr/>
              <p:nvPr/>
            </p:nvSpPr>
            <p:spPr bwMode="auto">
              <a:xfrm>
                <a:off x="4862043" y="2893428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8E9558-44DC-4040-A851-0E9D282ACB4A}"/>
                </a:ext>
              </a:extLst>
            </p:cNvPr>
            <p:cNvGrpSpPr/>
            <p:nvPr/>
          </p:nvGrpSpPr>
          <p:grpSpPr>
            <a:xfrm>
              <a:off x="3756379" y="3926667"/>
              <a:ext cx="603112" cy="1057931"/>
              <a:chOff x="4724972" y="2459844"/>
              <a:chExt cx="603112" cy="105793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9884A9D-C6FC-45DD-A901-FE708F5684E0}"/>
                  </a:ext>
                </a:extLst>
              </p:cNvPr>
              <p:cNvSpPr/>
              <p:nvPr/>
            </p:nvSpPr>
            <p:spPr bwMode="auto">
              <a:xfrm>
                <a:off x="4724972" y="2459844"/>
                <a:ext cx="603112" cy="105793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59D9BC4-DE0E-41B9-815A-0CC127ABC38B}"/>
                  </a:ext>
                </a:extLst>
              </p:cNvPr>
              <p:cNvSpPr/>
              <p:nvPr/>
            </p:nvSpPr>
            <p:spPr bwMode="auto">
              <a:xfrm>
                <a:off x="4862043" y="2587020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AD92DA3-7FDD-4953-AC37-942FA1D72048}"/>
                  </a:ext>
                </a:extLst>
              </p:cNvPr>
              <p:cNvSpPr/>
              <p:nvPr/>
            </p:nvSpPr>
            <p:spPr bwMode="auto">
              <a:xfrm>
                <a:off x="4862043" y="2893428"/>
                <a:ext cx="274142" cy="2543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093E98-78AA-4887-AAB3-3B8575B15290}"/>
                </a:ext>
              </a:extLst>
            </p:cNvPr>
            <p:cNvGrpSpPr/>
            <p:nvPr/>
          </p:nvGrpSpPr>
          <p:grpSpPr>
            <a:xfrm>
              <a:off x="2172889" y="4504190"/>
              <a:ext cx="396044" cy="599010"/>
              <a:chOff x="2591780" y="2613966"/>
              <a:chExt cx="396044" cy="599010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C6B7CEC-4615-4F23-9702-A448E632A1C5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9486B6-3CA0-48D9-9C66-6F50C09B61C8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8C03508-DDB3-452A-BE0F-E341537FB59B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2" name="Flowchart: Magnetic Disk 21">
              <a:extLst>
                <a:ext uri="{FF2B5EF4-FFF2-40B4-BE49-F238E27FC236}">
                  <a16:creationId xmlns:a16="http://schemas.microsoft.com/office/drawing/2014/main" id="{4BCF57E0-B448-4D65-90DC-27468A8ED902}"/>
                </a:ext>
              </a:extLst>
            </p:cNvPr>
            <p:cNvSpPr/>
            <p:nvPr/>
          </p:nvSpPr>
          <p:spPr bwMode="auto">
            <a:xfrm>
              <a:off x="7653411" y="3288795"/>
              <a:ext cx="914400" cy="612648"/>
            </a:xfrm>
            <a:prstGeom prst="flowChartMagneticDisk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4C840374-4E21-4482-BA78-93E17C63F16D}"/>
                </a:ext>
              </a:extLst>
            </p:cNvPr>
            <p:cNvSpPr txBox="1"/>
            <p:nvPr/>
          </p:nvSpPr>
          <p:spPr>
            <a:xfrm>
              <a:off x="514636" y="1264807"/>
              <a:ext cx="806631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B532828D-4D17-4207-82E0-A798B37B319D}"/>
                </a:ext>
              </a:extLst>
            </p:cNvPr>
            <p:cNvSpPr txBox="1"/>
            <p:nvPr/>
          </p:nvSpPr>
          <p:spPr>
            <a:xfrm>
              <a:off x="1330087" y="1245126"/>
              <a:ext cx="150393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(Front End Board)</a:t>
              </a: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45C8060C-65C4-4C27-9FD3-D47AED0AEC43}"/>
                </a:ext>
              </a:extLst>
            </p:cNvPr>
            <p:cNvSpPr txBox="1"/>
            <p:nvPr/>
          </p:nvSpPr>
          <p:spPr>
            <a:xfrm>
              <a:off x="3127288" y="1255978"/>
              <a:ext cx="1810111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FEP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(Front End Processor)</a:t>
              </a:r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B270C421-F887-492E-B821-180D4029A9B4}"/>
                </a:ext>
              </a:extLst>
            </p:cNvPr>
            <p:cNvSpPr txBox="1"/>
            <p:nvPr/>
          </p:nvSpPr>
          <p:spPr>
            <a:xfrm>
              <a:off x="5636215" y="1255978"/>
              <a:ext cx="149662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DAQ</a:t>
              </a:r>
              <a:b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(Data Acquisition)</a:t>
              </a: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6FBF2B8B-3343-45AA-BB62-264BC6283464}"/>
                </a:ext>
              </a:extLst>
            </p:cNvPr>
            <p:cNvSpPr txBox="1"/>
            <p:nvPr/>
          </p:nvSpPr>
          <p:spPr>
            <a:xfrm>
              <a:off x="7727063" y="3543588"/>
              <a:ext cx="756938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362D6E1C-FFFC-442A-B800-80C03B4C615D}"/>
                </a:ext>
              </a:extLst>
            </p:cNvPr>
            <p:cNvSpPr txBox="1"/>
            <p:nvPr/>
          </p:nvSpPr>
          <p:spPr>
            <a:xfrm>
              <a:off x="1003768" y="2853553"/>
              <a:ext cx="55175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ASIC</a:t>
              </a: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A55816B-7557-4058-ABA6-1089B6AF4313}"/>
                </a:ext>
              </a:extLst>
            </p:cNvPr>
            <p:cNvSpPr txBox="1"/>
            <p:nvPr/>
          </p:nvSpPr>
          <p:spPr>
            <a:xfrm>
              <a:off x="2894737" y="4147931"/>
              <a:ext cx="612668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FPGA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391F9E9-5406-4B22-92EE-79C7D21E3E1D}"/>
                </a:ext>
              </a:extLst>
            </p:cNvPr>
            <p:cNvCxnSpPr>
              <a:cxnSpLocks/>
              <a:stCxn id="29" idx="3"/>
              <a:endCxn id="101" idx="1"/>
            </p:cNvCxnSpPr>
            <p:nvPr/>
          </p:nvCxnSpPr>
          <p:spPr bwMode="auto">
            <a:xfrm flipV="1">
              <a:off x="3507405" y="4181019"/>
              <a:ext cx="386045" cy="10541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0741DF-FC0B-4D0B-9525-0D14761D2F9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28541" y="1395683"/>
              <a:ext cx="12136" cy="3513779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3470C7-B791-4CD1-A5DE-E0C354D4E8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16856" y="1380393"/>
              <a:ext cx="30312" cy="3714579"/>
            </a:xfrm>
            <a:prstGeom prst="line">
              <a:avLst/>
            </a:prstGeom>
            <a:ln w="19050">
              <a:solidFill>
                <a:srgbClr val="0070C0"/>
              </a:solidFill>
              <a:prstDash val="lgDash"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D6A75F-3507-452B-8BD2-DE05420020AA}"/>
                </a:ext>
              </a:extLst>
            </p:cNvPr>
            <p:cNvCxnSpPr/>
            <p:nvPr/>
          </p:nvCxnSpPr>
          <p:spPr bwMode="auto">
            <a:xfrm>
              <a:off x="4367246" y="4357791"/>
              <a:ext cx="1534977" cy="6569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D68F38-411A-4E65-9CAB-A5B54B19610F}"/>
                </a:ext>
              </a:extLst>
            </p:cNvPr>
            <p:cNvCxnSpPr/>
            <p:nvPr/>
          </p:nvCxnSpPr>
          <p:spPr bwMode="auto">
            <a:xfrm flipV="1">
              <a:off x="4367246" y="4570640"/>
              <a:ext cx="1527222" cy="623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E6255C-74DD-4A8D-98AC-0D0C9F13FBD0}"/>
                </a:ext>
              </a:extLst>
            </p:cNvPr>
            <p:cNvCxnSpPr/>
            <p:nvPr/>
          </p:nvCxnSpPr>
          <p:spPr bwMode="auto">
            <a:xfrm>
              <a:off x="2576337" y="4588905"/>
              <a:ext cx="1029324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7ED70D-3B02-46BA-B9C2-AA9CDEF5C3DD}"/>
                </a:ext>
              </a:extLst>
            </p:cNvPr>
            <p:cNvCxnSpPr/>
            <p:nvPr/>
          </p:nvCxnSpPr>
          <p:spPr bwMode="auto">
            <a:xfrm flipV="1">
              <a:off x="2576337" y="4711592"/>
              <a:ext cx="1027642" cy="844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Left-Right Arrow 33">
              <a:extLst>
                <a:ext uri="{FF2B5EF4-FFF2-40B4-BE49-F238E27FC236}">
                  <a16:creationId xmlns:a16="http://schemas.microsoft.com/office/drawing/2014/main" id="{D6225C6B-3E1F-4330-A382-3FC36874FE08}"/>
                </a:ext>
              </a:extLst>
            </p:cNvPr>
            <p:cNvSpPr/>
            <p:nvPr/>
          </p:nvSpPr>
          <p:spPr bwMode="auto">
            <a:xfrm>
              <a:off x="7270449" y="3551530"/>
              <a:ext cx="382962" cy="215844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AB3141-A586-4726-BC32-A3667A7F8E5B}"/>
                </a:ext>
              </a:extLst>
            </p:cNvPr>
            <p:cNvSpPr/>
            <p:nvPr/>
          </p:nvSpPr>
          <p:spPr bwMode="auto">
            <a:xfrm>
              <a:off x="5081295" y="5245609"/>
              <a:ext cx="589859" cy="445686"/>
            </a:xfrm>
            <a:prstGeom prst="rect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6215DAFB-0CF4-4EE0-974D-7CDBB1C539EA}"/>
                </a:ext>
              </a:extLst>
            </p:cNvPr>
            <p:cNvSpPr txBox="1"/>
            <p:nvPr/>
          </p:nvSpPr>
          <p:spPr>
            <a:xfrm>
              <a:off x="6706851" y="5239159"/>
              <a:ext cx="179247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Supply System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(HV, LV, Bias)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61DE396-DB14-401F-BED4-1DB5F662C02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59720" y="4866729"/>
              <a:ext cx="0" cy="35793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Elbow Connector 37">
              <a:extLst>
                <a:ext uri="{FF2B5EF4-FFF2-40B4-BE49-F238E27FC236}">
                  <a16:creationId xmlns:a16="http://schemas.microsoft.com/office/drawing/2014/main" id="{8452913E-9E5B-4A87-B885-7E12DED23F9A}"/>
                </a:ext>
              </a:extLst>
            </p:cNvPr>
            <p:cNvCxnSpPr>
              <a:cxnSpLocks/>
              <a:endCxn id="100" idx="2"/>
            </p:cNvCxnSpPr>
            <p:nvPr/>
          </p:nvCxnSpPr>
          <p:spPr bwMode="auto">
            <a:xfrm rot="10800000">
              <a:off x="4057935" y="4984599"/>
              <a:ext cx="1578280" cy="347801"/>
            </a:xfrm>
            <a:prstGeom prst="bentConnector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Elbow Connector 38">
              <a:extLst>
                <a:ext uri="{FF2B5EF4-FFF2-40B4-BE49-F238E27FC236}">
                  <a16:creationId xmlns:a16="http://schemas.microsoft.com/office/drawing/2014/main" id="{FE5C1F8E-7D37-45B9-BAF3-FD58EEB82671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1101873" y="4396334"/>
              <a:ext cx="4567010" cy="1202056"/>
            </a:xfrm>
            <a:prstGeom prst="bentConnector3">
              <a:avLst>
                <a:gd name="adj1" fmla="val 99832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6209F9-846B-4A30-8575-D6750346A7A6}"/>
                </a:ext>
              </a:extLst>
            </p:cNvPr>
            <p:cNvGrpSpPr/>
            <p:nvPr/>
          </p:nvGrpSpPr>
          <p:grpSpPr>
            <a:xfrm>
              <a:off x="1812850" y="4980868"/>
              <a:ext cx="325269" cy="504056"/>
              <a:chOff x="2266511" y="5013176"/>
              <a:chExt cx="325269" cy="504056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68D435F-690A-4D73-AE31-488B09399C0A}"/>
                  </a:ext>
                </a:extLst>
              </p:cNvPr>
              <p:cNvGrpSpPr/>
              <p:nvPr/>
            </p:nvGrpSpPr>
            <p:grpSpPr>
              <a:xfrm>
                <a:off x="2399479" y="5084424"/>
                <a:ext cx="92870" cy="181734"/>
                <a:chOff x="2399479" y="5084424"/>
                <a:chExt cx="92870" cy="181734"/>
              </a:xfrm>
            </p:grpSpPr>
            <p:sp>
              <p:nvSpPr>
                <p:cNvPr id="95" name="Arc 94">
                  <a:extLst>
                    <a:ext uri="{FF2B5EF4-FFF2-40B4-BE49-F238E27FC236}">
                      <a16:creationId xmlns:a16="http://schemas.microsoft.com/office/drawing/2014/main" id="{EEF59E34-5D4E-4BD3-8058-6A6CD32609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0909" y="5084424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409D77A9-4496-4882-9FC7-324384B275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2399479" y="5174718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CC725242-367A-4D1B-9FD7-565C651151A7}"/>
                  </a:ext>
                </a:extLst>
              </p:cNvPr>
              <p:cNvGrpSpPr/>
              <p:nvPr/>
            </p:nvGrpSpPr>
            <p:grpSpPr>
              <a:xfrm>
                <a:off x="2387941" y="5265585"/>
                <a:ext cx="92870" cy="181734"/>
                <a:chOff x="2399479" y="5084424"/>
                <a:chExt cx="92870" cy="181734"/>
              </a:xfrm>
            </p:grpSpPr>
            <p:sp>
              <p:nvSpPr>
                <p:cNvPr id="93" name="Arc 92">
                  <a:extLst>
                    <a:ext uri="{FF2B5EF4-FFF2-40B4-BE49-F238E27FC236}">
                      <a16:creationId xmlns:a16="http://schemas.microsoft.com/office/drawing/2014/main" id="{79E6E52D-EE59-4A13-9621-BD6C6A257B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0909" y="5084424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FFA2D9BB-43B7-4DE6-9DFD-5C0E100E20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2399479" y="5174718"/>
                  <a:ext cx="91440" cy="91440"/>
                </a:xfrm>
                <a:prstGeom prst="arc">
                  <a:avLst>
                    <a:gd name="adj1" fmla="val 16200000"/>
                    <a:gd name="adj2" fmla="val 5540204"/>
                  </a:avLst>
                </a:prstGeom>
                <a:noFill/>
                <a:ln w="222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6CB7863-646F-4A09-8A71-7B087B385F07}"/>
                  </a:ext>
                </a:extLst>
              </p:cNvPr>
              <p:cNvSpPr/>
              <p:nvPr/>
            </p:nvSpPr>
            <p:spPr bwMode="auto">
              <a:xfrm>
                <a:off x="2266511" y="5013176"/>
                <a:ext cx="325269" cy="504056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CD40F-6554-4425-B14B-7A07DF2ED505}"/>
                </a:ext>
              </a:extLst>
            </p:cNvPr>
            <p:cNvGrpSpPr/>
            <p:nvPr/>
          </p:nvGrpSpPr>
          <p:grpSpPr>
            <a:xfrm>
              <a:off x="3654717" y="5032682"/>
              <a:ext cx="360475" cy="360475"/>
              <a:chOff x="4095768" y="5402593"/>
              <a:chExt cx="360475" cy="360475"/>
            </a:xfrm>
          </p:grpSpPr>
          <p:sp>
            <p:nvSpPr>
              <p:cNvPr id="86" name="Teardrop 85">
                <a:extLst>
                  <a:ext uri="{FF2B5EF4-FFF2-40B4-BE49-F238E27FC236}">
                    <a16:creationId xmlns:a16="http://schemas.microsoft.com/office/drawing/2014/main" id="{1AC932FD-27BD-454D-AF7B-50DCF79886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84566" y="5589240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Teardrop 86">
                <a:extLst>
                  <a:ext uri="{FF2B5EF4-FFF2-40B4-BE49-F238E27FC236}">
                    <a16:creationId xmlns:a16="http://schemas.microsoft.com/office/drawing/2014/main" id="{F8A4B10D-A77C-4F0A-8F43-40CAE3B6B4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7200000">
                <a:off x="4213098" y="5464054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Teardrop 87">
                <a:extLst>
                  <a:ext uri="{FF2B5EF4-FFF2-40B4-BE49-F238E27FC236}">
                    <a16:creationId xmlns:a16="http://schemas.microsoft.com/office/drawing/2014/main" id="{A1FECC39-7F6F-4E60-805E-5C00A8D054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7200000">
                <a:off x="4307071" y="5554970"/>
                <a:ext cx="91440" cy="91440"/>
              </a:xfrm>
              <a:prstGeom prst="teardrop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3FBA43-3D0F-4092-BB81-76709E27EC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95768" y="5402593"/>
                <a:ext cx="360475" cy="360475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5" name="Elbow Connector 41">
              <a:extLst>
                <a:ext uri="{FF2B5EF4-FFF2-40B4-BE49-F238E27FC236}">
                  <a16:creationId xmlns:a16="http://schemas.microsoft.com/office/drawing/2014/main" id="{609AF643-7CDC-4732-AB37-4EFB95B246DF}"/>
                </a:ext>
              </a:extLst>
            </p:cNvPr>
            <p:cNvCxnSpPr>
              <a:cxnSpLocks/>
              <a:endCxn id="89" idx="4"/>
            </p:cNvCxnSpPr>
            <p:nvPr/>
          </p:nvCxnSpPr>
          <p:spPr bwMode="auto">
            <a:xfrm rot="10800000">
              <a:off x="3834955" y="5393157"/>
              <a:ext cx="2404270" cy="480002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Elbow Connector 42">
              <a:extLst>
                <a:ext uri="{FF2B5EF4-FFF2-40B4-BE49-F238E27FC236}">
                  <a16:creationId xmlns:a16="http://schemas.microsoft.com/office/drawing/2014/main" id="{3E80D396-D674-4C82-BE46-5D638C827A05}"/>
                </a:ext>
              </a:extLst>
            </p:cNvPr>
            <p:cNvCxnSpPr>
              <a:cxnSpLocks/>
              <a:endCxn id="92" idx="2"/>
            </p:cNvCxnSpPr>
            <p:nvPr/>
          </p:nvCxnSpPr>
          <p:spPr bwMode="auto">
            <a:xfrm rot="10800000">
              <a:off x="1975485" y="5484925"/>
              <a:ext cx="4263740" cy="679485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05E5AC-4886-45CE-AD09-18B634E2AA7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844838" y="4895992"/>
              <a:ext cx="7307" cy="902563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5BF957A8-39E3-4B05-B3F7-60ADD44ED201}"/>
                </a:ext>
              </a:extLst>
            </p:cNvPr>
            <p:cNvSpPr txBox="1"/>
            <p:nvPr/>
          </p:nvSpPr>
          <p:spPr>
            <a:xfrm>
              <a:off x="6706586" y="5865319"/>
              <a:ext cx="1433406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Systems</a:t>
              </a:r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FED6D519-C725-463D-B419-2D76F52BCBDF}"/>
                </a:ext>
              </a:extLst>
            </p:cNvPr>
            <p:cNvSpPr txBox="1"/>
            <p:nvPr/>
          </p:nvSpPr>
          <p:spPr>
            <a:xfrm>
              <a:off x="4536512" y="4119032"/>
              <a:ext cx="56137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</a:p>
          </p:txBody>
        </p:sp>
        <p:sp>
          <p:nvSpPr>
            <p:cNvPr id="50" name="Left Brace 49">
              <a:extLst>
                <a:ext uri="{FF2B5EF4-FFF2-40B4-BE49-F238E27FC236}">
                  <a16:creationId xmlns:a16="http://schemas.microsoft.com/office/drawing/2014/main" id="{CF22A478-E4C9-43E5-9FF6-A45B553699D1}"/>
                </a:ext>
              </a:extLst>
            </p:cNvPr>
            <p:cNvSpPr/>
            <p:nvPr/>
          </p:nvSpPr>
          <p:spPr bwMode="auto">
            <a:xfrm rot="16200000">
              <a:off x="3036687" y="4437903"/>
              <a:ext cx="93334" cy="1029324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4">
              <a:extLst>
                <a:ext uri="{FF2B5EF4-FFF2-40B4-BE49-F238E27FC236}">
                  <a16:creationId xmlns:a16="http://schemas.microsoft.com/office/drawing/2014/main" id="{15AE82FF-28A4-40EB-8696-A97756A2810C}"/>
                </a:ext>
              </a:extLst>
            </p:cNvPr>
            <p:cNvSpPr txBox="1"/>
            <p:nvPr/>
          </p:nvSpPr>
          <p:spPr>
            <a:xfrm>
              <a:off x="2687904" y="5042343"/>
              <a:ext cx="1078187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cs typeface="Arial"/>
                </a:rPr>
                <a:t>LVDS ~ 5m</a:t>
              </a:r>
            </a:p>
            <a:p>
              <a:r>
                <a:rPr lang="en-US" sz="1050" dirty="0">
                  <a:latin typeface="Arial"/>
                  <a:cs typeface="Arial"/>
                </a:rPr>
                <a:t>Analog ~ 20m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534643F-FA0C-4E39-99FB-05ED2B43CA00}"/>
                </a:ext>
              </a:extLst>
            </p:cNvPr>
            <p:cNvGrpSpPr/>
            <p:nvPr/>
          </p:nvGrpSpPr>
          <p:grpSpPr>
            <a:xfrm>
              <a:off x="1665189" y="2834188"/>
              <a:ext cx="396044" cy="599010"/>
              <a:chOff x="2591780" y="2613966"/>
              <a:chExt cx="396044" cy="599010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46CD0A7-816E-4AA4-B03E-EF9C88C604FC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6C21269-BEC4-43CE-B425-BE3132F8CD93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5328BB5-9091-4DFB-BCCF-A8BB55D3A16F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D542B45-1387-43D0-B4DF-6165A9366F0E}"/>
                </a:ext>
              </a:extLst>
            </p:cNvPr>
            <p:cNvGrpSpPr/>
            <p:nvPr/>
          </p:nvGrpSpPr>
          <p:grpSpPr>
            <a:xfrm>
              <a:off x="1817589" y="2986588"/>
              <a:ext cx="396044" cy="599010"/>
              <a:chOff x="2591780" y="2613966"/>
              <a:chExt cx="396044" cy="59901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66C5E27-24A8-4A85-80A3-14315F826A41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4192D55-0BE2-4F0E-8113-7D05832405CC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6059EF7-5257-42AC-A514-1A72D751FDC3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2303C34-5E2F-42ED-ABC0-42448C4B5E73}"/>
                </a:ext>
              </a:extLst>
            </p:cNvPr>
            <p:cNvGrpSpPr/>
            <p:nvPr/>
          </p:nvGrpSpPr>
          <p:grpSpPr>
            <a:xfrm>
              <a:off x="1969989" y="3138988"/>
              <a:ext cx="396044" cy="599010"/>
              <a:chOff x="2591780" y="2613966"/>
              <a:chExt cx="396044" cy="59901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20385A1-4493-4677-8FF2-D3BE62AD1FCE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BB3EEE7-CC02-4E95-A3A5-2382D5B60A78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5016D-E312-450A-9F87-E1F6B8E6B56F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636F162-C93F-4D45-A77B-B3AA0EEA6D4E}"/>
                </a:ext>
              </a:extLst>
            </p:cNvPr>
            <p:cNvGrpSpPr/>
            <p:nvPr/>
          </p:nvGrpSpPr>
          <p:grpSpPr>
            <a:xfrm>
              <a:off x="2122389" y="3291388"/>
              <a:ext cx="396044" cy="599010"/>
              <a:chOff x="2591780" y="2613966"/>
              <a:chExt cx="396044" cy="59901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63D89D-752C-458C-9B12-14A7DD3DE9D5}"/>
                  </a:ext>
                </a:extLst>
              </p:cNvPr>
              <p:cNvSpPr/>
              <p:nvPr/>
            </p:nvSpPr>
            <p:spPr bwMode="auto">
              <a:xfrm>
                <a:off x="2591780" y="2613966"/>
                <a:ext cx="396044" cy="59901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5C1194A-07C5-44C8-BA34-7F9281141F45}"/>
                  </a:ext>
                </a:extLst>
              </p:cNvPr>
              <p:cNvSpPr/>
              <p:nvPr/>
            </p:nvSpPr>
            <p:spPr bwMode="auto">
              <a:xfrm>
                <a:off x="2681790" y="2685974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06FE7BF-82B7-4B73-AC05-46D03336C3C3}"/>
                  </a:ext>
                </a:extLst>
              </p:cNvPr>
              <p:cNvSpPr/>
              <p:nvPr/>
            </p:nvSpPr>
            <p:spPr bwMode="auto">
              <a:xfrm>
                <a:off x="2681790" y="2859465"/>
                <a:ext cx="180020" cy="14401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9A562A-82D5-480F-B029-C1FC5D835F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8424" y="3461129"/>
              <a:ext cx="3279912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4">
              <a:extLst>
                <a:ext uri="{FF2B5EF4-FFF2-40B4-BE49-F238E27FC236}">
                  <a16:creationId xmlns:a16="http://schemas.microsoft.com/office/drawing/2014/main" id="{E43BC505-D924-46AA-935F-F9C961891C40}"/>
                </a:ext>
              </a:extLst>
            </p:cNvPr>
            <p:cNvSpPr txBox="1"/>
            <p:nvPr/>
          </p:nvSpPr>
          <p:spPr>
            <a:xfrm>
              <a:off x="3071899" y="3187212"/>
              <a:ext cx="1195947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latin typeface="Arial"/>
                  <a:cs typeface="Arial"/>
                </a:rPr>
                <a:t>Fiber</a:t>
              </a:r>
              <a:endParaRPr lang="en-US" sz="12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741C96B2-D5F7-441D-96A7-FF47AF593A5D}"/>
                </a:ext>
              </a:extLst>
            </p:cNvPr>
            <p:cNvSpPr/>
            <p:nvPr/>
          </p:nvSpPr>
          <p:spPr bwMode="auto">
            <a:xfrm rot="5400000" flipV="1">
              <a:off x="3884319" y="1674644"/>
              <a:ext cx="182007" cy="2898045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id="{A71EE903-CDD3-489F-8253-AF0407F435FB}"/>
                </a:ext>
              </a:extLst>
            </p:cNvPr>
            <p:cNvSpPr txBox="1"/>
            <p:nvPr/>
          </p:nvSpPr>
          <p:spPr>
            <a:xfrm>
              <a:off x="3084726" y="2585332"/>
              <a:ext cx="1067593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 ~ 100 m</a:t>
              </a:r>
            </a:p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</a:p>
          </p:txBody>
        </p:sp>
        <p:sp>
          <p:nvSpPr>
            <p:cNvPr id="60" name="TextBox 4">
              <a:extLst>
                <a:ext uri="{FF2B5EF4-FFF2-40B4-BE49-F238E27FC236}">
                  <a16:creationId xmlns:a16="http://schemas.microsoft.com/office/drawing/2014/main" id="{D3884AF1-EC8F-4E52-B311-A9DC6D548C54}"/>
                </a:ext>
              </a:extLst>
            </p:cNvPr>
            <p:cNvSpPr txBox="1"/>
            <p:nvPr/>
          </p:nvSpPr>
          <p:spPr>
            <a:xfrm>
              <a:off x="6740625" y="2335485"/>
              <a:ext cx="216437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/>
                  <a:cs typeface="Arial"/>
                </a:rPr>
                <a:t>Global timing, busy &amp; sync</a:t>
              </a:r>
            </a:p>
            <a:p>
              <a:r>
                <a:rPr lang="en-US" sz="1200" b="1" i="1" dirty="0">
                  <a:solidFill>
                    <a:srgbClr val="0070C0"/>
                  </a:solidFill>
                  <a:latin typeface="Arial"/>
                  <a:cs typeface="Arial"/>
                </a:rPr>
                <a:t>Beam collision clock input</a:t>
              </a:r>
            </a:p>
          </p:txBody>
        </p:sp>
        <p:cxnSp>
          <p:nvCxnSpPr>
            <p:cNvPr id="61" name="Elbow Connector 117">
              <a:extLst>
                <a:ext uri="{FF2B5EF4-FFF2-40B4-BE49-F238E27FC236}">
                  <a16:creationId xmlns:a16="http://schemas.microsoft.com/office/drawing/2014/main" id="{75830955-ADF4-47C0-BAAF-BD8647075717}"/>
                </a:ext>
              </a:extLst>
            </p:cNvPr>
            <p:cNvCxnSpPr>
              <a:cxnSpLocks/>
              <a:stCxn id="11" idx="1"/>
            </p:cNvCxnSpPr>
            <p:nvPr/>
          </p:nvCxnSpPr>
          <p:spPr bwMode="auto">
            <a:xfrm rot="10800000" flipV="1">
              <a:off x="5726586" y="2561215"/>
              <a:ext cx="202214" cy="818365"/>
            </a:xfrm>
            <a:prstGeom prst="bentConnector2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Flowchart: Magnetic Disk 61">
              <a:extLst>
                <a:ext uri="{FF2B5EF4-FFF2-40B4-BE49-F238E27FC236}">
                  <a16:creationId xmlns:a16="http://schemas.microsoft.com/office/drawing/2014/main" id="{FD3DF950-07CF-45E0-BA4F-36948574182A}"/>
                </a:ext>
              </a:extLst>
            </p:cNvPr>
            <p:cNvSpPr/>
            <p:nvPr/>
          </p:nvSpPr>
          <p:spPr bwMode="auto">
            <a:xfrm>
              <a:off x="7668000" y="4308278"/>
              <a:ext cx="914400" cy="612648"/>
            </a:xfrm>
            <a:prstGeom prst="flowChartMagneticDisk">
              <a:avLst/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Box 4">
              <a:extLst>
                <a:ext uri="{FF2B5EF4-FFF2-40B4-BE49-F238E27FC236}">
                  <a16:creationId xmlns:a16="http://schemas.microsoft.com/office/drawing/2014/main" id="{5B3910AF-9EAA-4D18-8641-B09FDA3556E5}"/>
                </a:ext>
              </a:extLst>
            </p:cNvPr>
            <p:cNvSpPr txBox="1"/>
            <p:nvPr/>
          </p:nvSpPr>
          <p:spPr>
            <a:xfrm>
              <a:off x="7644060" y="4530797"/>
              <a:ext cx="982961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</a:p>
          </p:txBody>
        </p:sp>
        <p:sp>
          <p:nvSpPr>
            <p:cNvPr id="64" name="Left-Right Arrow 62">
              <a:extLst>
                <a:ext uri="{FF2B5EF4-FFF2-40B4-BE49-F238E27FC236}">
                  <a16:creationId xmlns:a16="http://schemas.microsoft.com/office/drawing/2014/main" id="{33EF0584-EA13-4C74-8E4C-26B19F0D79FB}"/>
                </a:ext>
              </a:extLst>
            </p:cNvPr>
            <p:cNvSpPr/>
            <p:nvPr/>
          </p:nvSpPr>
          <p:spPr bwMode="auto">
            <a:xfrm>
              <a:off x="7285038" y="4504191"/>
              <a:ext cx="382962" cy="215844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Arrow: Right 98">
              <a:extLst>
                <a:ext uri="{FF2B5EF4-FFF2-40B4-BE49-F238E27FC236}">
                  <a16:creationId xmlns:a16="http://schemas.microsoft.com/office/drawing/2014/main" id="{03207CDB-6D2B-4677-B481-D7EE6D543EEF}"/>
                </a:ext>
              </a:extLst>
            </p:cNvPr>
            <p:cNvSpPr/>
            <p:nvPr/>
          </p:nvSpPr>
          <p:spPr bwMode="auto">
            <a:xfrm>
              <a:off x="1984704" y="1939776"/>
              <a:ext cx="1292628" cy="410716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BW: O(</a:t>
              </a:r>
              <a:r>
                <a:rPr lang="en-US" sz="1000" dirty="0">
                  <a:solidFill>
                    <a:srgbClr val="000000"/>
                  </a:solidFill>
                </a:rPr>
                <a:t>100 Tbps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</a:t>
              </a:r>
            </a:p>
          </p:txBody>
        </p:sp>
        <p:sp>
          <p:nvSpPr>
            <p:cNvPr id="66" name="Arrow: Right 171">
              <a:extLst>
                <a:ext uri="{FF2B5EF4-FFF2-40B4-BE49-F238E27FC236}">
                  <a16:creationId xmlns:a16="http://schemas.microsoft.com/office/drawing/2014/main" id="{100E6267-1EC2-45E7-94F4-29E382417A36}"/>
                </a:ext>
              </a:extLst>
            </p:cNvPr>
            <p:cNvSpPr/>
            <p:nvPr/>
          </p:nvSpPr>
          <p:spPr bwMode="auto">
            <a:xfrm>
              <a:off x="4537432" y="1902749"/>
              <a:ext cx="1314713" cy="412004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BW: O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Arial"/>
                  <a:cs typeface="Arial"/>
                </a:rPr>
                <a:t>(</a:t>
              </a:r>
              <a:r>
                <a:rPr lang="en-US" sz="1000" dirty="0">
                  <a:solidFill>
                    <a:srgbClr val="000000"/>
                  </a:solidFill>
                  <a:latin typeface="Arial"/>
                  <a:cs typeface="Arial"/>
                </a:rPr>
                <a:t>10 </a:t>
              </a:r>
              <a:r>
                <a:rPr lang="en-US" sz="1000" dirty="0" err="1">
                  <a:solidFill>
                    <a:srgbClr val="000000"/>
                  </a:solidFill>
                  <a:latin typeface="Arial"/>
                  <a:cs typeface="Arial"/>
                </a:rPr>
                <a:t>Tbps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67" name="Arrow: Right 172">
              <a:extLst>
                <a:ext uri="{FF2B5EF4-FFF2-40B4-BE49-F238E27FC236}">
                  <a16:creationId xmlns:a16="http://schemas.microsoft.com/office/drawing/2014/main" id="{C45C190B-B22B-4F16-8C07-8589ED7520F5}"/>
                </a:ext>
              </a:extLst>
            </p:cNvPr>
            <p:cNvSpPr/>
            <p:nvPr/>
          </p:nvSpPr>
          <p:spPr bwMode="auto">
            <a:xfrm>
              <a:off x="7262353" y="2781446"/>
              <a:ext cx="1364668" cy="49671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Goal: O(</a:t>
              </a:r>
              <a:r>
                <a:rPr lang="en-US" sz="1000" dirty="0">
                  <a:solidFill>
                    <a:srgbClr val="FF0000"/>
                  </a:solidFill>
                  <a:latin typeface="Arial" charset="0"/>
                </a:rPr>
                <a:t>100</a:t>
              </a:r>
              <a:r>
                <a:rPr lang="en-US" sz="1000" dirty="0">
                  <a:solidFill>
                    <a:srgbClr val="FF0000"/>
                  </a:solidFill>
                </a:rPr>
                <a:t> Gbps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D867976-363E-4A45-9B6F-3B5ED146E5C3}"/>
                </a:ext>
              </a:extLst>
            </p:cNvPr>
            <p:cNvSpPr txBox="1"/>
            <p:nvPr/>
          </p:nvSpPr>
          <p:spPr>
            <a:xfrm>
              <a:off x="2107095" y="3682066"/>
              <a:ext cx="487117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B2A60FD-DD37-49EC-8057-7A507E090257}"/>
                </a:ext>
              </a:extLst>
            </p:cNvPr>
            <p:cNvSpPr txBox="1"/>
            <p:nvPr/>
          </p:nvSpPr>
          <p:spPr>
            <a:xfrm>
              <a:off x="2145322" y="4905343"/>
              <a:ext cx="606725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045BA6F-6998-414A-B156-776A44DCF09C}"/>
                </a:ext>
              </a:extLst>
            </p:cNvPr>
            <p:cNvSpPr txBox="1"/>
            <p:nvPr/>
          </p:nvSpPr>
          <p:spPr>
            <a:xfrm>
              <a:off x="3781457" y="4714207"/>
              <a:ext cx="472491" cy="26590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000000"/>
                  </a:solidFill>
                  <a:latin typeface="Arial"/>
                  <a:cs typeface="Arial"/>
                </a:rPr>
                <a:t>FEP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37821FE-EF6C-4581-B0A4-9FCB96E400AD}"/>
                </a:ext>
              </a:extLst>
            </p:cNvPr>
            <p:cNvCxnSpPr>
              <a:cxnSpLocks/>
              <a:endCxn id="84" idx="1"/>
            </p:cNvCxnSpPr>
            <p:nvPr/>
          </p:nvCxnSpPr>
          <p:spPr bwMode="auto">
            <a:xfrm flipV="1">
              <a:off x="1496766" y="2978204"/>
              <a:ext cx="258433" cy="704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72" name="Diagram 71">
              <a:extLst>
                <a:ext uri="{FF2B5EF4-FFF2-40B4-BE49-F238E27FC236}">
                  <a16:creationId xmlns:a16="http://schemas.microsoft.com/office/drawing/2014/main" id="{E6B970EF-537D-476E-9FE1-1F2322AE91A6}"/>
                </a:ext>
              </a:extLst>
            </p:cNvPr>
            <p:cNvGraphicFramePr/>
            <p:nvPr/>
          </p:nvGraphicFramePr>
          <p:xfrm>
            <a:off x="5424349" y="3204918"/>
            <a:ext cx="1846100" cy="16840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6806840-EE41-4EC7-8D9E-E5AA17D66F18}"/>
                </a:ext>
              </a:extLst>
            </p:cNvPr>
            <p:cNvSpPr/>
            <p:nvPr/>
          </p:nvSpPr>
          <p:spPr bwMode="auto">
            <a:xfrm>
              <a:off x="5568665" y="5796267"/>
              <a:ext cx="674005" cy="445686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913D38C0-1927-40E5-8744-2361C6C16CDA}"/>
              </a:ext>
            </a:extLst>
          </p:cNvPr>
          <p:cNvSpPr txBox="1"/>
          <p:nvPr/>
        </p:nvSpPr>
        <p:spPr>
          <a:xfrm>
            <a:off x="9048595" y="1715665"/>
            <a:ext cx="30614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External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 collision data digitized but aggressively zero suppressed at FEB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/ zero deadtime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Event selection can be based upon full data from all detectors (in real time, or later)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Collision data flow is independent and unidirectional-&gt; no global latency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Avoiding hardware trigger avoids complex custom hardware and firmware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volume is reduced as much as possible at each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F820C81D-FE2B-4DB1-A7CF-10989ADE7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5066" y="784464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9BBF8-33E4-45EF-913A-EB3F177B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 Project R&amp;D Activities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E7FA4-8C8D-43E7-916C-20CBB5E2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789A4-A9A1-4EC3-9FA4-5F11B475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A4F39-FB95-457C-99C3-5693060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3FD8343-BD8C-428D-BBEC-108B3450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13" y="2046149"/>
            <a:ext cx="11547709" cy="3156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2AB657-8676-46FF-A838-B9D0980A28B8}"/>
              </a:ext>
            </a:extLst>
          </p:cNvPr>
          <p:cNvSpPr txBox="1"/>
          <p:nvPr/>
        </p:nvSpPr>
        <p:spPr>
          <a:xfrm>
            <a:off x="838200" y="1484986"/>
            <a:ext cx="613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https://wiki.bnl.gov/conferences/index.php/ProjectRandDFY23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7B8E9-8889-44F0-A935-C71633D36E46}"/>
              </a:ext>
            </a:extLst>
          </p:cNvPr>
          <p:cNvSpPr txBox="1"/>
          <p:nvPr/>
        </p:nvSpPr>
        <p:spPr>
          <a:xfrm>
            <a:off x="1406091" y="5702969"/>
            <a:ext cx="857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also EIC generic detector R&amp;D: </a:t>
            </a:r>
            <a:r>
              <a:rPr lang="en-US" dirty="0">
                <a:hlinkClick r:id="rId4"/>
              </a:rPr>
              <a:t>https://www.jlab.org/research/eic_rd_prgm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3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714A-4BC9-EAD7-6109-70EE15B0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05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EIC Physics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8A49-6E03-46FF-9213-3DF964F7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B4E31-1659-1DBF-524B-4A08D837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FBEC-B197-F907-2D1F-C0F10281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68B918C-7B1E-978B-5983-5725139E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4317040"/>
            <a:ext cx="5553075" cy="1957450"/>
          </a:xfrm>
          <a:prstGeom prst="rect">
            <a:avLst/>
          </a:prstGeom>
        </p:spPr>
      </p:pic>
      <p:sp>
        <p:nvSpPr>
          <p:cNvPr id="12" name="Left Arrow 5">
            <a:extLst>
              <a:ext uri="{FF2B5EF4-FFF2-40B4-BE49-F238E27FC236}">
                <a16:creationId xmlns:a16="http://schemas.microsoft.com/office/drawing/2014/main" id="{BA989C98-E7C1-8CF5-F64C-56AAAB7F496E}"/>
              </a:ext>
            </a:extLst>
          </p:cNvPr>
          <p:cNvSpPr/>
          <p:nvPr/>
        </p:nvSpPr>
        <p:spPr>
          <a:xfrm rot="10800000">
            <a:off x="2883828" y="3067336"/>
            <a:ext cx="629148" cy="318156"/>
          </a:xfrm>
          <a:prstGeom prst="leftArrow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7A24E-560A-B4B4-6437-D3E7C9FA7A57}"/>
              </a:ext>
            </a:extLst>
          </p:cNvPr>
          <p:cNvSpPr txBox="1"/>
          <p:nvPr/>
        </p:nvSpPr>
        <p:spPr>
          <a:xfrm>
            <a:off x="1440693" y="1708579"/>
            <a:ext cx="1443134" cy="590931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i="0" dirty="0">
                <a:solidFill>
                  <a:prstClr val="white"/>
                </a:solidFill>
                <a:latin typeface="Arial"/>
              </a:rPr>
              <a:t>The Proton</a:t>
            </a:r>
          </a:p>
          <a:p>
            <a:pPr>
              <a:lnSpc>
                <a:spcPct val="90000"/>
              </a:lnSpc>
            </a:pPr>
            <a:r>
              <a:rPr lang="en-US" i="0" dirty="0">
                <a:solidFill>
                  <a:prstClr val="white"/>
                </a:solidFill>
                <a:latin typeface="Arial"/>
              </a:rPr>
              <a:t>(1970s)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A288F-F6DF-09E0-65BA-EC63C5796AC8}"/>
              </a:ext>
            </a:extLst>
          </p:cNvPr>
          <p:cNvSpPr txBox="1"/>
          <p:nvPr/>
        </p:nvSpPr>
        <p:spPr>
          <a:xfrm>
            <a:off x="3804237" y="1766147"/>
            <a:ext cx="1420980" cy="590931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i="0" dirty="0">
                <a:solidFill>
                  <a:prstClr val="white"/>
                </a:solidFill>
                <a:latin typeface="Arial"/>
              </a:rPr>
              <a:t>The Proton (2000s)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721D90-92C1-4358-8186-7E1B9C135511}"/>
              </a:ext>
            </a:extLst>
          </p:cNvPr>
          <p:cNvGrpSpPr/>
          <p:nvPr/>
        </p:nvGrpSpPr>
        <p:grpSpPr>
          <a:xfrm>
            <a:off x="5769588" y="3457821"/>
            <a:ext cx="4831607" cy="3104054"/>
            <a:chOff x="5769588" y="3457821"/>
            <a:chExt cx="4831607" cy="31040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757CFE-D75B-2A37-7641-E7F9C1551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823" t="22493" b="29532"/>
            <a:stretch/>
          </p:blipFill>
          <p:spPr bwMode="auto">
            <a:xfrm>
              <a:off x="7963850" y="4596460"/>
              <a:ext cx="1886786" cy="196541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C578FE-AFFA-D404-C986-563C4200B241}"/>
                </a:ext>
              </a:extLst>
            </p:cNvPr>
            <p:cNvSpPr txBox="1"/>
            <p:nvPr/>
          </p:nvSpPr>
          <p:spPr>
            <a:xfrm>
              <a:off x="7109053" y="3502719"/>
              <a:ext cx="3492142" cy="92333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i="0" dirty="0">
                  <a:solidFill>
                    <a:prstClr val="white"/>
                  </a:solidFill>
                  <a:latin typeface="Arial"/>
                </a:rPr>
                <a:t>QCD dynamics that can affect the identity of nucleons in a nucleus</a:t>
              </a:r>
            </a:p>
          </p:txBody>
        </p:sp>
        <p:sp>
          <p:nvSpPr>
            <p:cNvPr id="18" name="Left Arrow 5">
              <a:extLst>
                <a:ext uri="{FF2B5EF4-FFF2-40B4-BE49-F238E27FC236}">
                  <a16:creationId xmlns:a16="http://schemas.microsoft.com/office/drawing/2014/main" id="{F2FDC1AE-2DBA-94E0-94F3-FF659B75BED6}"/>
                </a:ext>
              </a:extLst>
            </p:cNvPr>
            <p:cNvSpPr/>
            <p:nvPr/>
          </p:nvSpPr>
          <p:spPr>
            <a:xfrm rot="12476588">
              <a:off x="5769588" y="3457821"/>
              <a:ext cx="590656" cy="318156"/>
            </a:xfrm>
            <a:prstGeom prst="leftArrow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19" name="Picture 2" descr="A New Collider in our Backyard | SCGP">
            <a:extLst>
              <a:ext uri="{FF2B5EF4-FFF2-40B4-BE49-F238E27FC236}">
                <a16:creationId xmlns:a16="http://schemas.microsoft.com/office/drawing/2014/main" id="{90509882-5DFA-3F9D-7679-F8DE516FE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6" t="17909" r="12003" b="22771"/>
          <a:stretch/>
        </p:blipFill>
        <p:spPr bwMode="auto">
          <a:xfrm>
            <a:off x="3915637" y="2490380"/>
            <a:ext cx="1280200" cy="14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 New Collider in our Backyard | SCGP">
            <a:extLst>
              <a:ext uri="{FF2B5EF4-FFF2-40B4-BE49-F238E27FC236}">
                <a16:creationId xmlns:a16="http://schemas.microsoft.com/office/drawing/2014/main" id="{CB17E581-0B9E-55C9-BBE6-71EBBB9A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17637" r="57872" b="23043"/>
          <a:stretch/>
        </p:blipFill>
        <p:spPr bwMode="auto">
          <a:xfrm>
            <a:off x="1444003" y="2490380"/>
            <a:ext cx="1280200" cy="14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69A74D-6F1C-46A1-8597-CC0C4D2EC907}"/>
              </a:ext>
            </a:extLst>
          </p:cNvPr>
          <p:cNvGrpSpPr/>
          <p:nvPr/>
        </p:nvGrpSpPr>
        <p:grpSpPr>
          <a:xfrm>
            <a:off x="5729710" y="496936"/>
            <a:ext cx="5387333" cy="2867972"/>
            <a:chOff x="5729710" y="496936"/>
            <a:chExt cx="5387333" cy="2867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13D071-F1D6-4BB8-90B8-1595BA6C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7780" y="1034338"/>
              <a:ext cx="2127359" cy="233057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ED2C35-83FF-4CD9-AAB1-796F6D15FF30}"/>
                </a:ext>
              </a:extLst>
            </p:cNvPr>
            <p:cNvSpPr txBox="1"/>
            <p:nvPr/>
          </p:nvSpPr>
          <p:spPr>
            <a:xfrm>
              <a:off x="7051301" y="496936"/>
              <a:ext cx="3492142" cy="646331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i="0" dirty="0">
                  <a:solidFill>
                    <a:prstClr val="white"/>
                  </a:solidFill>
                  <a:latin typeface="Arial"/>
                </a:rPr>
                <a:t>Multidimensional imaging of the structure of the proton</a:t>
              </a:r>
            </a:p>
          </p:txBody>
        </p:sp>
        <p:sp>
          <p:nvSpPr>
            <p:cNvPr id="23" name="Left Arrow 5">
              <a:extLst>
                <a:ext uri="{FF2B5EF4-FFF2-40B4-BE49-F238E27FC236}">
                  <a16:creationId xmlns:a16="http://schemas.microsoft.com/office/drawing/2014/main" id="{7C487E74-AC9C-4680-8D12-AAE18B4E6DAE}"/>
                </a:ext>
              </a:extLst>
            </p:cNvPr>
            <p:cNvSpPr/>
            <p:nvPr/>
          </p:nvSpPr>
          <p:spPr>
            <a:xfrm rot="8677392">
              <a:off x="5729710" y="2498687"/>
              <a:ext cx="590656" cy="318156"/>
            </a:xfrm>
            <a:prstGeom prst="leftArrow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1026" name="Picture 2" descr="QCD Factorization for Semi-Inclusive DIS">
              <a:extLst>
                <a:ext uri="{FF2B5EF4-FFF2-40B4-BE49-F238E27FC236}">
                  <a16:creationId xmlns:a16="http://schemas.microsoft.com/office/drawing/2014/main" id="{4402886E-61A2-4B45-AC28-63776E615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7243" y="1288458"/>
              <a:ext cx="2209800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203E60-1BB2-404C-B9DF-896392E99495}"/>
              </a:ext>
            </a:extLst>
          </p:cNvPr>
          <p:cNvSpPr txBox="1"/>
          <p:nvPr/>
        </p:nvSpPr>
        <p:spPr>
          <a:xfrm>
            <a:off x="10339803" y="5295209"/>
            <a:ext cx="14943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talk by</a:t>
            </a:r>
            <a:br>
              <a:rPr lang="en-US" dirty="0"/>
            </a:br>
            <a:r>
              <a:rPr lang="en-US" dirty="0"/>
              <a:t>A. Deshpande (Monday) </a:t>
            </a:r>
          </a:p>
        </p:txBody>
      </p:sp>
    </p:spTree>
    <p:extLst>
      <p:ext uri="{BB962C8B-B14F-4D97-AF65-F5344CB8AC3E}">
        <p14:creationId xmlns:p14="http://schemas.microsoft.com/office/powerpoint/2010/main" val="37981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0EF7E8A-F5BF-1EB6-58AD-E3BB534B5C30}"/>
              </a:ext>
            </a:extLst>
          </p:cNvPr>
          <p:cNvGrpSpPr/>
          <p:nvPr/>
        </p:nvGrpSpPr>
        <p:grpSpPr>
          <a:xfrm>
            <a:off x="6334398" y="997108"/>
            <a:ext cx="6895983" cy="4429006"/>
            <a:chOff x="6410112" y="997108"/>
            <a:chExt cx="6895983" cy="4429006"/>
          </a:xfrm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D058958A-9440-F8F0-99B7-13126589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0112" y="997108"/>
              <a:ext cx="6895983" cy="442900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C33B4D-2A86-4C2A-E5C9-EA355F657D95}"/>
                </a:ext>
              </a:extLst>
            </p:cNvPr>
            <p:cNvSpPr/>
            <p:nvPr/>
          </p:nvSpPr>
          <p:spPr>
            <a:xfrm>
              <a:off x="11959389" y="1355558"/>
              <a:ext cx="504606" cy="3721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9E64BB-D7AB-CBD0-708A-DDA0094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200127"/>
            <a:ext cx="11295529" cy="8540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Work Underway on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FD19B-BF40-8D7F-B279-B137D9D2F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17" y="1273404"/>
            <a:ext cx="5952274" cy="4541860"/>
          </a:xfrm>
        </p:spPr>
        <p:txBody>
          <a:bodyPr>
            <a:normAutofit/>
          </a:bodyPr>
          <a:lstStyle/>
          <a:p>
            <a:r>
              <a:rPr lang="en-US" dirty="0"/>
              <a:t>Tracking optimization</a:t>
            </a:r>
          </a:p>
          <a:p>
            <a:pPr lvl="1"/>
            <a:r>
              <a:rPr lang="en-US" dirty="0"/>
              <a:t>Achieve a realistic, low-mass design with good performance</a:t>
            </a:r>
          </a:p>
          <a:p>
            <a:pPr lvl="2"/>
            <a:r>
              <a:rPr lang="en-US" dirty="0"/>
              <a:t>Efficiency/seeding studies w/backgrounds</a:t>
            </a:r>
          </a:p>
          <a:p>
            <a:pPr lvl="2"/>
            <a:r>
              <a:rPr lang="en-US" dirty="0"/>
              <a:t>MPGD configuration</a:t>
            </a:r>
          </a:p>
          <a:p>
            <a:pPr lvl="2"/>
            <a:r>
              <a:rPr lang="en-US" dirty="0"/>
              <a:t>Integrate support and services</a:t>
            </a:r>
          </a:p>
          <a:p>
            <a:r>
              <a:rPr lang="en-US" dirty="0"/>
              <a:t>Alternative technologies for barrel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PID in backwards region </a:t>
            </a:r>
            <a:br>
              <a:rPr lang="en-US" dirty="0"/>
            </a:br>
            <a:r>
              <a:rPr lang="en-US" dirty="0"/>
              <a:t>(competing implementations)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ACF5A-5557-A555-AC80-51DD003F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43B20-822C-5EA5-4256-2F29D69B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1CF9E-ADF9-F332-A1C3-1F8551B4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CFDDE-07DF-F7D0-1DE0-B5DFB5656D34}"/>
              </a:ext>
            </a:extLst>
          </p:cNvPr>
          <p:cNvSpPr txBox="1"/>
          <p:nvPr/>
        </p:nvSpPr>
        <p:spPr>
          <a:xfrm>
            <a:off x="1598942" y="5490146"/>
            <a:ext cx="9292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Process is driven by physics performance!</a:t>
            </a:r>
          </a:p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Iterative process between </a:t>
            </a:r>
            <a:r>
              <a:rPr lang="en-US" sz="2800" b="1" i="1" dirty="0" err="1">
                <a:solidFill>
                  <a:schemeClr val="accent1"/>
                </a:solidFill>
              </a:rPr>
              <a:t>ePIC</a:t>
            </a:r>
            <a:r>
              <a:rPr lang="en-US" sz="2800" b="1" i="1" dirty="0">
                <a:solidFill>
                  <a:schemeClr val="accent1"/>
                </a:solidFill>
              </a:rPr>
              <a:t> Collaboration and EIC Project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B0E8ED-116D-1444-9D16-C7D1E4DE241D}"/>
              </a:ext>
            </a:extLst>
          </p:cNvPr>
          <p:cNvSpPr/>
          <p:nvPr/>
        </p:nvSpPr>
        <p:spPr>
          <a:xfrm>
            <a:off x="7820297" y="2847703"/>
            <a:ext cx="1793966" cy="905691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ACB90C-2615-02FC-D4BB-AF20F5CB88CB}"/>
              </a:ext>
            </a:extLst>
          </p:cNvPr>
          <p:cNvSpPr/>
          <p:nvPr/>
        </p:nvSpPr>
        <p:spPr>
          <a:xfrm>
            <a:off x="6803180" y="3714073"/>
            <a:ext cx="2986468" cy="461836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BB4CA2-422B-711E-0468-9C7788899A26}"/>
              </a:ext>
            </a:extLst>
          </p:cNvPr>
          <p:cNvSpPr/>
          <p:nvPr/>
        </p:nvSpPr>
        <p:spPr>
          <a:xfrm>
            <a:off x="6795921" y="2427081"/>
            <a:ext cx="2986468" cy="37594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A60AB-06EE-9A8A-72A0-3D80968BCB52}"/>
              </a:ext>
            </a:extLst>
          </p:cNvPr>
          <p:cNvSpPr/>
          <p:nvPr/>
        </p:nvSpPr>
        <p:spPr>
          <a:xfrm>
            <a:off x="7557492" y="2852727"/>
            <a:ext cx="218286" cy="830841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294E84A-1B05-4221-BE62-2F0723BA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619" y="234544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7B68-0543-4DF9-920F-A2B4778F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0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Physics Studies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4DC59-379C-4E79-B668-98B274B4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345" y="5712642"/>
            <a:ext cx="2743200" cy="365125"/>
          </a:xfrm>
        </p:spPr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C6249-E83B-4927-94A1-1D33DF8B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E50D5-4BE5-4CFC-BB45-FC971BBE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57C54-B49E-49B7-B7D9-B6A174548F17}"/>
              </a:ext>
            </a:extLst>
          </p:cNvPr>
          <p:cNvSpPr txBox="1"/>
          <p:nvPr/>
        </p:nvSpPr>
        <p:spPr>
          <a:xfrm>
            <a:off x="5823013" y="292153"/>
            <a:ext cx="575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large-scale simulation campaign completed</a:t>
            </a:r>
          </a:p>
          <a:p>
            <a:r>
              <a:rPr lang="en-US" dirty="0"/>
              <a:t>Anticipate full simulation campaigns every quarter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6C4DC-F726-443A-ABA4-61C26F86F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65" y="1634240"/>
            <a:ext cx="3488788" cy="217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059E9-83DB-4668-BA59-7269ADD4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57" y="3953929"/>
            <a:ext cx="3488788" cy="2176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A4FEF-AB1F-4314-99C4-C0C55BD529A6}"/>
              </a:ext>
            </a:extLst>
          </p:cNvPr>
          <p:cNvSpPr txBox="1"/>
          <p:nvPr/>
        </p:nvSpPr>
        <p:spPr>
          <a:xfrm>
            <a:off x="867671" y="2138961"/>
            <a:ext cx="172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Leptonic</a:t>
            </a:r>
            <a:br>
              <a:rPr lang="en-US" dirty="0"/>
            </a:br>
            <a:r>
              <a:rPr lang="en-US" dirty="0"/>
              <a:t>Reconstruction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8E86F-0AA2-4659-8350-925860908E2D}"/>
              </a:ext>
            </a:extLst>
          </p:cNvPr>
          <p:cNvSpPr txBox="1"/>
          <p:nvPr/>
        </p:nvSpPr>
        <p:spPr>
          <a:xfrm>
            <a:off x="798690" y="4438763"/>
            <a:ext cx="172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Double-Angle</a:t>
            </a:r>
            <a:br>
              <a:rPr lang="en-US" dirty="0"/>
            </a:br>
            <a:r>
              <a:rPr lang="en-US" dirty="0"/>
              <a:t>Reconstruction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BAFAC-72A6-40CE-9BFD-DA7F2CB6B65E}"/>
              </a:ext>
            </a:extLst>
          </p:cNvPr>
          <p:cNvSpPr txBox="1"/>
          <p:nvPr/>
        </p:nvSpPr>
        <p:spPr>
          <a:xfrm>
            <a:off x="1651845" y="6231135"/>
            <a:ext cx="183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Ralf Seidl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F20528-D617-4E15-B171-888B6A3BEE34}"/>
              </a:ext>
            </a:extLst>
          </p:cNvPr>
          <p:cNvSpPr txBox="1"/>
          <p:nvPr/>
        </p:nvSpPr>
        <p:spPr>
          <a:xfrm>
            <a:off x="5309420" y="5694167"/>
            <a:ext cx="227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Charlotte Van Hulse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C8A8DE-07ED-41D6-82EA-512F2BE66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133" y="1889874"/>
            <a:ext cx="4035234" cy="3842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2634C3-23B7-46D1-9253-D5F7B855227E}"/>
              </a:ext>
            </a:extLst>
          </p:cNvPr>
          <p:cNvSpPr txBox="1"/>
          <p:nvPr/>
        </p:nvSpPr>
        <p:spPr>
          <a:xfrm>
            <a:off x="4887037" y="1528005"/>
            <a:ext cx="338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 A</a:t>
            </a:r>
            <a:r>
              <a:rPr lang="en-US" baseline="-25000" dirty="0"/>
              <a:t>1</a:t>
            </a:r>
            <a:r>
              <a:rPr lang="en-US" dirty="0"/>
              <a:t> Uncertainties</a:t>
            </a:r>
          </a:p>
        </p:txBody>
      </p:sp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8299D4F1-28DF-4FC3-BB04-CB0D3D45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818" y="3616306"/>
            <a:ext cx="2840764" cy="2488762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D68D3638-F2D2-470D-9EC7-F1FF9B4E0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477" y="1057844"/>
            <a:ext cx="2942231" cy="25584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386ABA8-5F58-4464-BE2F-3F5C13A2A562}"/>
              </a:ext>
            </a:extLst>
          </p:cNvPr>
          <p:cNvSpPr txBox="1"/>
          <p:nvPr/>
        </p:nvSpPr>
        <p:spPr>
          <a:xfrm>
            <a:off x="9750651" y="6154612"/>
            <a:ext cx="1072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Kong Tu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5C37FC7-A900-4319-A602-E7B8FB6D8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0781" y="121310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1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3B9D-F864-7569-C8C8-7281D036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Engineering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36A92-F8E7-4A38-285B-5FCFE953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156B2-D313-1344-D819-6253B61C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9E18-CDFE-CED0-A022-05EB1D47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15FFD-65F4-956E-4F70-EBB05C37D8B0}"/>
              </a:ext>
            </a:extLst>
          </p:cNvPr>
          <p:cNvSpPr txBox="1"/>
          <p:nvPr/>
        </p:nvSpPr>
        <p:spPr>
          <a:xfrm>
            <a:off x="7552945" y="1130936"/>
            <a:ext cx="357530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Full CAD design of ePIC ongoing to facilitate </a:t>
            </a:r>
            <a:r>
              <a:rPr lang="en-US" i="1" dirty="0"/>
              <a:t>realistic</a:t>
            </a:r>
            <a:r>
              <a:rPr lang="en-US" dirty="0"/>
              <a:t> detector integration, including cabling and services.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56954-DC19-4355-8D1E-E4901B598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58" y="1574960"/>
            <a:ext cx="6219688" cy="4567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98DD80-3964-4543-9143-294FA4CA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629" y="2626331"/>
            <a:ext cx="4705947" cy="33664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F5C1711-D24D-48C4-91FA-92FEC34A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156" y="126285"/>
            <a:ext cx="1011547" cy="7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451E-020C-BE7A-8A43-F4F43139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634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 Project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D42B5-20E4-C7A2-F7CE-D4AC99F6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F38EC-8E0C-9641-7139-974907E0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C3B2D-E02B-A09E-1DC7-CD0B76F4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ABF63B-4A9B-6A2D-27C2-D3378035E54B}"/>
              </a:ext>
            </a:extLst>
          </p:cNvPr>
          <p:cNvGrpSpPr/>
          <p:nvPr/>
        </p:nvGrpSpPr>
        <p:grpSpPr>
          <a:xfrm>
            <a:off x="1356859" y="1350379"/>
            <a:ext cx="9206871" cy="5142496"/>
            <a:chOff x="1467218" y="708704"/>
            <a:chExt cx="9206871" cy="5142496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44C2CB3-2FA6-4A16-C0AB-BF3C21CD91BD}"/>
                </a:ext>
              </a:extLst>
            </p:cNvPr>
            <p:cNvSpPr/>
            <p:nvPr/>
          </p:nvSpPr>
          <p:spPr>
            <a:xfrm>
              <a:off x="1737360" y="2286000"/>
              <a:ext cx="8936729" cy="481584"/>
            </a:xfrm>
            <a:prstGeom prst="rightArrow">
              <a:avLst/>
            </a:prstGeom>
            <a:gradFill flip="none" rotWithShape="1">
              <a:gsLst>
                <a:gs pos="0">
                  <a:srgbClr val="0432FF"/>
                </a:gs>
                <a:gs pos="54000">
                  <a:srgbClr val="0096FF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C975FD-8285-0893-8825-7DCD0AF26D4C}"/>
                </a:ext>
              </a:extLst>
            </p:cNvPr>
            <p:cNvCxnSpPr>
              <a:cxnSpLocks/>
            </p:cNvCxnSpPr>
            <p:nvPr/>
          </p:nvCxnSpPr>
          <p:spPr>
            <a:xfrm>
              <a:off x="1743456" y="2081784"/>
              <a:ext cx="0" cy="10363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7B257E-A6F3-A5F3-3D75-551DC09EDF1D}"/>
                </a:ext>
              </a:extLst>
            </p:cNvPr>
            <p:cNvSpPr txBox="1"/>
            <p:nvPr/>
          </p:nvSpPr>
          <p:spPr>
            <a:xfrm>
              <a:off x="1467218" y="1627583"/>
              <a:ext cx="737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CD-0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12/2019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4FD867-EE90-5FA4-195E-75F7900F8BAF}"/>
                </a:ext>
              </a:extLst>
            </p:cNvPr>
            <p:cNvCxnSpPr>
              <a:cxnSpLocks/>
            </p:cNvCxnSpPr>
            <p:nvPr/>
          </p:nvCxnSpPr>
          <p:spPr>
            <a:xfrm>
              <a:off x="2757938" y="2078185"/>
              <a:ext cx="0" cy="10363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94B2D-0CD3-6C87-401F-8F33BD2D0C8E}"/>
                </a:ext>
              </a:extLst>
            </p:cNvPr>
            <p:cNvSpPr txBox="1"/>
            <p:nvPr/>
          </p:nvSpPr>
          <p:spPr>
            <a:xfrm>
              <a:off x="2396353" y="1630080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CD-1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06/2021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59034DA-8971-D40D-B818-41AB10F9E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3072" y="2076227"/>
              <a:ext cx="4840" cy="241303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0A7394-BCBB-48A9-DC33-CC0C3E53DA53}"/>
                </a:ext>
              </a:extLst>
            </p:cNvPr>
            <p:cNvCxnSpPr>
              <a:cxnSpLocks/>
            </p:cNvCxnSpPr>
            <p:nvPr/>
          </p:nvCxnSpPr>
          <p:spPr>
            <a:xfrm>
              <a:off x="5196253" y="2077648"/>
              <a:ext cx="0" cy="1319339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A678A4-87C5-7585-98EC-BDCC13D7E2FE}"/>
                </a:ext>
              </a:extLst>
            </p:cNvPr>
            <p:cNvSpPr txBox="1"/>
            <p:nvPr/>
          </p:nvSpPr>
          <p:spPr>
            <a:xfrm>
              <a:off x="4736070" y="1664727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CD-3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04/2025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2A56619-36D7-E11A-25AE-5C4689F4F169}"/>
                </a:ext>
              </a:extLst>
            </p:cNvPr>
            <p:cNvCxnSpPr>
              <a:cxnSpLocks/>
            </p:cNvCxnSpPr>
            <p:nvPr/>
          </p:nvCxnSpPr>
          <p:spPr>
            <a:xfrm>
              <a:off x="8156509" y="2092659"/>
              <a:ext cx="0" cy="10363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C8AFCB-A3D3-5EDF-4F56-42A7D9100FE1}"/>
                </a:ext>
              </a:extLst>
            </p:cNvPr>
            <p:cNvSpPr txBox="1"/>
            <p:nvPr/>
          </p:nvSpPr>
          <p:spPr>
            <a:xfrm>
              <a:off x="7782734" y="1449482"/>
              <a:ext cx="737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early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CD-4A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04/2031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65BB2F-A3BC-9BF2-5CBF-1065D83D32FC}"/>
                </a:ext>
              </a:extLst>
            </p:cNvPr>
            <p:cNvCxnSpPr>
              <a:cxnSpLocks/>
            </p:cNvCxnSpPr>
            <p:nvPr/>
          </p:nvCxnSpPr>
          <p:spPr>
            <a:xfrm>
              <a:off x="9069958" y="2088553"/>
              <a:ext cx="0" cy="10363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BFD184-4641-D28F-5441-71FD89E41245}"/>
                </a:ext>
              </a:extLst>
            </p:cNvPr>
            <p:cNvSpPr txBox="1"/>
            <p:nvPr/>
          </p:nvSpPr>
          <p:spPr>
            <a:xfrm>
              <a:off x="8618608" y="1451472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early CD-4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CD-4A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04/2032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CD9201-E9C6-834C-555F-7229E970AD8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5535" y="2089839"/>
              <a:ext cx="0" cy="103632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957EF9-9720-99E6-A090-6814E0236CAF}"/>
                </a:ext>
              </a:extLst>
            </p:cNvPr>
            <p:cNvSpPr txBox="1"/>
            <p:nvPr/>
          </p:nvSpPr>
          <p:spPr>
            <a:xfrm>
              <a:off x="9883952" y="1629542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CD-4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04/2034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D1FCE34-AB6F-BE63-CB9D-BE212920F66A}"/>
                </a:ext>
              </a:extLst>
            </p:cNvPr>
            <p:cNvCxnSpPr/>
            <p:nvPr/>
          </p:nvCxnSpPr>
          <p:spPr>
            <a:xfrm>
              <a:off x="1834896" y="2882196"/>
              <a:ext cx="841248" cy="0"/>
            </a:xfrm>
            <a:prstGeom prst="straightConnector1">
              <a:avLst/>
            </a:prstGeom>
            <a:ln w="19050">
              <a:solidFill>
                <a:srgbClr val="00FA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8FAFE2-70AA-FB7D-6F8B-4EB898257385}"/>
                </a:ext>
              </a:extLst>
            </p:cNvPr>
            <p:cNvSpPr txBox="1"/>
            <p:nvPr/>
          </p:nvSpPr>
          <p:spPr>
            <a:xfrm>
              <a:off x="1851209" y="2966100"/>
              <a:ext cx="8996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FA00"/>
                  </a:solidFill>
                  <a:latin typeface="Arial"/>
                </a:rPr>
                <a:t>Conceptual</a:t>
              </a:r>
            </a:p>
            <a:p>
              <a:pPr algn="ctr"/>
              <a:r>
                <a:rPr lang="en-US" sz="1100" dirty="0">
                  <a:solidFill>
                    <a:srgbClr val="00FA00"/>
                  </a:solidFill>
                  <a:latin typeface="Arial"/>
                </a:rPr>
                <a:t>Design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35F62B-C510-3F0E-6BE4-F2DDF4DC1667}"/>
                </a:ext>
              </a:extLst>
            </p:cNvPr>
            <p:cNvCxnSpPr>
              <a:cxnSpLocks/>
            </p:cNvCxnSpPr>
            <p:nvPr/>
          </p:nvCxnSpPr>
          <p:spPr>
            <a:xfrm>
              <a:off x="4118292" y="2984832"/>
              <a:ext cx="105306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0DBAC3-A954-1D74-E785-E27DAA925EFA}"/>
                </a:ext>
              </a:extLst>
            </p:cNvPr>
            <p:cNvSpPr txBox="1"/>
            <p:nvPr/>
          </p:nvSpPr>
          <p:spPr>
            <a:xfrm>
              <a:off x="4221472" y="2973593"/>
              <a:ext cx="6254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Arial"/>
                </a:rPr>
                <a:t>Final</a:t>
              </a:r>
            </a:p>
            <a:p>
              <a:pPr algn="ctr"/>
              <a:r>
                <a:rPr lang="en-US" sz="1100" dirty="0">
                  <a:solidFill>
                    <a:srgbClr val="FF0000"/>
                  </a:solidFill>
                  <a:latin typeface="Arial"/>
                </a:rPr>
                <a:t>Design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8D2F22F-400E-0737-B239-9E04BB689C4E}"/>
                </a:ext>
              </a:extLst>
            </p:cNvPr>
            <p:cNvCxnSpPr>
              <a:cxnSpLocks/>
            </p:cNvCxnSpPr>
            <p:nvPr/>
          </p:nvCxnSpPr>
          <p:spPr>
            <a:xfrm>
              <a:off x="5366800" y="2896263"/>
              <a:ext cx="2545808" cy="0"/>
            </a:xfrm>
            <a:prstGeom prst="straightConnector1">
              <a:avLst/>
            </a:prstGeom>
            <a:ln w="19050">
              <a:solidFill>
                <a:srgbClr val="FF4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0A348A-360C-C7CC-AE1F-1BB8129A9D3A}"/>
                </a:ext>
              </a:extLst>
            </p:cNvPr>
            <p:cNvSpPr txBox="1"/>
            <p:nvPr/>
          </p:nvSpPr>
          <p:spPr>
            <a:xfrm>
              <a:off x="6071231" y="2942812"/>
              <a:ext cx="9765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40FF"/>
                  </a:solidFill>
                  <a:latin typeface="Arial"/>
                </a:rPr>
                <a:t>Construction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8A15C50-5613-6CD2-E761-9A39DCEC6459}"/>
                </a:ext>
              </a:extLst>
            </p:cNvPr>
            <p:cNvCxnSpPr>
              <a:cxnSpLocks/>
            </p:cNvCxnSpPr>
            <p:nvPr/>
          </p:nvCxnSpPr>
          <p:spPr>
            <a:xfrm>
              <a:off x="7912608" y="2896263"/>
              <a:ext cx="2261616" cy="0"/>
            </a:xfrm>
            <a:prstGeom prst="straightConnector1">
              <a:avLst/>
            </a:prstGeom>
            <a:ln w="19050">
              <a:solidFill>
                <a:srgbClr val="FF40FF"/>
              </a:solidFill>
              <a:prstDash val="lg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BDFEE3-4DD4-4109-A91B-DBA80E582379}"/>
                </a:ext>
              </a:extLst>
            </p:cNvPr>
            <p:cNvSpPr txBox="1"/>
            <p:nvPr/>
          </p:nvSpPr>
          <p:spPr>
            <a:xfrm>
              <a:off x="5061295" y="3361133"/>
              <a:ext cx="14734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Approve final design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for all subdetectors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Design Maturity: ~90%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Need TDR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745B87-E85D-A28E-29CF-F8A2FF4073D7}"/>
                </a:ext>
              </a:extLst>
            </p:cNvPr>
            <p:cNvCxnSpPr>
              <a:cxnSpLocks/>
            </p:cNvCxnSpPr>
            <p:nvPr/>
          </p:nvCxnSpPr>
          <p:spPr>
            <a:xfrm>
              <a:off x="3414595" y="2394034"/>
              <a:ext cx="0" cy="1287951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FE971E-C481-825E-7429-E45E1D9820E5}"/>
                </a:ext>
              </a:extLst>
            </p:cNvPr>
            <p:cNvSpPr txBox="1"/>
            <p:nvPr/>
          </p:nvSpPr>
          <p:spPr>
            <a:xfrm>
              <a:off x="2521562" y="3581583"/>
              <a:ext cx="133882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432FF"/>
                  </a:solidFill>
                  <a:latin typeface="Arial"/>
                </a:rPr>
                <a:t>January 2023: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start change control 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process for detector</a:t>
              </a:r>
            </a:p>
            <a:p>
              <a:r>
                <a:rPr lang="en-US" sz="1000" dirty="0">
                  <a:solidFill>
                    <a:srgbClr val="0432FF"/>
                  </a:solidFill>
                  <a:latin typeface="Arial"/>
                </a:rPr>
                <a:t>April 2023: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train EVMS process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72B25D-7A56-3CB6-9465-A2C5E40D3663}"/>
                </a:ext>
              </a:extLst>
            </p:cNvPr>
            <p:cNvSpPr txBox="1"/>
            <p:nvPr/>
          </p:nvSpPr>
          <p:spPr>
            <a:xfrm>
              <a:off x="7640102" y="3163345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Transition into 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Operations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34F351-4367-10A6-B348-F984AFDA4E09}"/>
                </a:ext>
              </a:extLst>
            </p:cNvPr>
            <p:cNvSpPr txBox="1"/>
            <p:nvPr/>
          </p:nvSpPr>
          <p:spPr>
            <a:xfrm>
              <a:off x="9848686" y="3133048"/>
              <a:ext cx="8082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Start of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Operations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&amp;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Science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6048E56-5C72-108A-BEA6-1EAF6F4505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573" y="3313084"/>
              <a:ext cx="1127313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45782E-653D-5081-72AC-790B879B7DF5}"/>
                </a:ext>
              </a:extLst>
            </p:cNvPr>
            <p:cNvSpPr txBox="1"/>
            <p:nvPr/>
          </p:nvSpPr>
          <p:spPr>
            <a:xfrm>
              <a:off x="2718165" y="3343840"/>
              <a:ext cx="13324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Arial"/>
                </a:rPr>
                <a:t>Final Design LLPs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F7F6F5-780A-2FD0-256A-9651E97CFC6C}"/>
                </a:ext>
              </a:extLst>
            </p:cNvPr>
            <p:cNvSpPr txBox="1"/>
            <p:nvPr/>
          </p:nvSpPr>
          <p:spPr>
            <a:xfrm>
              <a:off x="3691559" y="1587552"/>
              <a:ext cx="737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CD-3A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01/2024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7B01A78-DF3F-E71A-E69B-46500AC6E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165" y="2855700"/>
              <a:ext cx="1849071" cy="663"/>
            </a:xfrm>
            <a:prstGeom prst="straightConnector1">
              <a:avLst/>
            </a:prstGeom>
            <a:ln w="19050">
              <a:solidFill>
                <a:srgbClr val="0432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0E912B-BD36-FA74-5D44-2A844A341F8A}"/>
                </a:ext>
              </a:extLst>
            </p:cNvPr>
            <p:cNvSpPr txBox="1"/>
            <p:nvPr/>
          </p:nvSpPr>
          <p:spPr>
            <a:xfrm>
              <a:off x="3286793" y="2882197"/>
              <a:ext cx="8915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432FF"/>
                  </a:solidFill>
                  <a:latin typeface="Arial"/>
                </a:rPr>
                <a:t>Preliminary</a:t>
              </a:r>
            </a:p>
            <a:p>
              <a:pPr algn="ctr"/>
              <a:r>
                <a:rPr lang="en-US" sz="1100" dirty="0">
                  <a:solidFill>
                    <a:srgbClr val="0432FF"/>
                  </a:solidFill>
                  <a:latin typeface="Arial"/>
                </a:rPr>
                <a:t>Design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5FF939-828D-B7C8-0FE5-A6ADE4EAFFDD}"/>
                </a:ext>
              </a:extLst>
            </p:cNvPr>
            <p:cNvSpPr txBox="1"/>
            <p:nvPr/>
          </p:nvSpPr>
          <p:spPr>
            <a:xfrm>
              <a:off x="3193046" y="4527761"/>
              <a:ext cx="189186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Define Baseline: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Subdetector technologies, 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Scope, Cost  &amp; Schedule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Long Lead Procurement items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Design Maturity: ~90%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Plan is tracked through EVMS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&amp; Change control process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Need TDR for LLPs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CF78D8-C51B-AE53-255B-16C8F85E0548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802503" y="1766956"/>
              <a:ext cx="11497" cy="230433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5F5240-B573-4920-896E-4D7D6B663C54}"/>
                </a:ext>
              </a:extLst>
            </p:cNvPr>
            <p:cNvSpPr txBox="1"/>
            <p:nvPr/>
          </p:nvSpPr>
          <p:spPr>
            <a:xfrm>
              <a:off x="4433651" y="1305292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CD-2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01/2025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FBE8F9-0B57-4ADF-6C8D-DE5416CCCFC7}"/>
                </a:ext>
              </a:extLst>
            </p:cNvPr>
            <p:cNvSpPr txBox="1"/>
            <p:nvPr/>
          </p:nvSpPr>
          <p:spPr>
            <a:xfrm>
              <a:off x="4676388" y="4059033"/>
              <a:ext cx="17315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Approve preliminary design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for all subdetectors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Design Maturity: &gt;60%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Arial"/>
                </a:rPr>
                <a:t>Need “pre-”TDR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244D46F-C03B-6E49-59FF-11A6DBA5FE52}"/>
                </a:ext>
              </a:extLst>
            </p:cNvPr>
            <p:cNvCxnSpPr>
              <a:cxnSpLocks/>
            </p:cNvCxnSpPr>
            <p:nvPr/>
          </p:nvCxnSpPr>
          <p:spPr>
            <a:xfrm>
              <a:off x="5414926" y="1305292"/>
              <a:ext cx="0" cy="1308737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6F8987-0449-87F1-AD5E-FC22AB58D8AF}"/>
                </a:ext>
              </a:extLst>
            </p:cNvPr>
            <p:cNvSpPr txBox="1"/>
            <p:nvPr/>
          </p:nvSpPr>
          <p:spPr>
            <a:xfrm>
              <a:off x="4690172" y="708704"/>
              <a:ext cx="1353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 of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RHIC Operations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822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AD89-00E8-9EC2-5973-158AC41E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90" y="339141"/>
            <a:ext cx="10515600" cy="8985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NSAC Long Range Plan - QCD Town Hall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288D57E-0D28-D567-A871-9B47409C5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" y="1237737"/>
            <a:ext cx="9143244" cy="51445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2022 Town Hall Meeting on Hot &amp; Cold QCD">
            <a:extLst>
              <a:ext uri="{FF2B5EF4-FFF2-40B4-BE49-F238E27FC236}">
                <a16:creationId xmlns:a16="http://schemas.microsoft.com/office/drawing/2014/main" id="{79753659-F270-E135-73F6-372287CF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310" y="524527"/>
            <a:ext cx="2057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EECB1-EC8D-1255-D538-44BD4E9C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45CE38B-7222-A631-85D0-A95B346F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07BE30-496C-CC59-5113-00ECC157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E5-085A-455B-A13A-C3D4631028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41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150"/>
            <a:ext cx="10515600" cy="5292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ePIC Collaboration has kicked-off:</a:t>
            </a:r>
          </a:p>
          <a:p>
            <a:pPr lvl="1"/>
            <a:r>
              <a:rPr lang="en-US" dirty="0"/>
              <a:t>Charter approved Dec. 14, 2022</a:t>
            </a:r>
          </a:p>
          <a:p>
            <a:pPr lvl="2"/>
            <a:r>
              <a:rPr lang="en-US" dirty="0"/>
              <a:t>Leadership elections underway</a:t>
            </a:r>
          </a:p>
          <a:p>
            <a:pPr lvl="1"/>
            <a:r>
              <a:rPr lang="en-US" dirty="0"/>
              <a:t>Second collaboration meeting Jan. 9-11, 2023</a:t>
            </a:r>
          </a:p>
          <a:p>
            <a:pPr lvl="2"/>
            <a:r>
              <a:rPr lang="en-US" dirty="0">
                <a:hlinkClick r:id="rId2"/>
              </a:rPr>
              <a:t>https://indico.bnl.gov/event/17621/</a:t>
            </a:r>
            <a:endParaRPr lang="en-US" dirty="0"/>
          </a:p>
          <a:p>
            <a:pPr lvl="1"/>
            <a:r>
              <a:rPr lang="en-US" dirty="0"/>
              <a:t>Ongoing WG meetings focused on developing the ePIC technical </a:t>
            </a:r>
            <a:br>
              <a:rPr lang="en-US" dirty="0"/>
            </a:br>
            <a:r>
              <a:rPr lang="en-US" dirty="0"/>
              <a:t>design for CD-2/3A</a:t>
            </a:r>
          </a:p>
          <a:p>
            <a:pPr lvl="2"/>
            <a:r>
              <a:rPr lang="en-US" dirty="0"/>
              <a:t>Forum to focus community and R&amp;D consortium expertise</a:t>
            </a:r>
          </a:p>
          <a:p>
            <a:pPr lvl="1"/>
            <a:r>
              <a:rPr lang="en-US" dirty="0"/>
              <a:t>Strong support and participation from EIC community</a:t>
            </a:r>
          </a:p>
          <a:p>
            <a:r>
              <a:rPr lang="en-US" dirty="0"/>
              <a:t>The ePIC Detector is maturing into a detailed technical design</a:t>
            </a:r>
          </a:p>
          <a:p>
            <a:pPr lvl="1"/>
            <a:r>
              <a:rPr lang="en-US" dirty="0"/>
              <a:t>EIC detectors are an enormous undertaking that will require participation and expertise from both the RHIC and </a:t>
            </a:r>
            <a:r>
              <a:rPr lang="en-US" dirty="0" err="1"/>
              <a:t>JLab</a:t>
            </a:r>
            <a:r>
              <a:rPr lang="en-US" dirty="0"/>
              <a:t> communities</a:t>
            </a:r>
          </a:p>
          <a:p>
            <a:pPr lvl="1"/>
            <a:r>
              <a:rPr lang="en-US" dirty="0"/>
              <a:t>International participation is key!</a:t>
            </a:r>
          </a:p>
          <a:p>
            <a:pPr lvl="1"/>
            <a:r>
              <a:rPr lang="en-US" dirty="0"/>
              <a:t>Progress towards DOE milestones CD-3A/CD-2/CD-3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D50C4-6A9C-092D-3E36-CDE58F89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6AA2E-D0D4-BCF8-86AC-0CB9351A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8CCC9-201D-3482-158C-EED77550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B8DB20-F03A-4747-A5AE-9167D51D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910" y="1772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3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949E-064E-4C80-B021-ACB260D0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85C42-79B0-41EF-B3F5-4F4ADAC17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376"/>
            <a:ext cx="10515600" cy="4351338"/>
          </a:xfrm>
        </p:spPr>
        <p:txBody>
          <a:bodyPr/>
          <a:lstStyle/>
          <a:p>
            <a:r>
              <a:rPr lang="en-US" dirty="0"/>
              <a:t>Indico Meeting Agenda:</a:t>
            </a:r>
          </a:p>
          <a:p>
            <a:pPr lvl="1"/>
            <a:r>
              <a:rPr lang="en-US" dirty="0">
                <a:hlinkClick r:id="rId2"/>
              </a:rPr>
              <a:t>https://indico.bnl.gov/category/402/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ePIC Wiki:</a:t>
            </a:r>
          </a:p>
          <a:p>
            <a:pPr lvl="1"/>
            <a:r>
              <a:rPr lang="en-US" dirty="0">
                <a:hlinkClick r:id="rId3"/>
              </a:rPr>
              <a:t>https://wiki.bnl.gov/EPIC/index.php?title=Main_Page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ePIC Mailing Lists: </a:t>
            </a:r>
          </a:p>
          <a:p>
            <a:pPr lvl="1"/>
            <a:r>
              <a:rPr lang="en-US" dirty="0">
                <a:hlinkClick r:id="rId4"/>
              </a:rPr>
              <a:t>https://lists.bnl.gov/mailman/listinfo</a:t>
            </a:r>
            <a:endParaRPr lang="en-US" dirty="0"/>
          </a:p>
          <a:p>
            <a:pPr lvl="1"/>
            <a:r>
              <a:rPr lang="en-US" dirty="0"/>
              <a:t>Look for “</a:t>
            </a:r>
            <a:r>
              <a:rPr lang="en-US" dirty="0" err="1"/>
              <a:t>eic</a:t>
            </a:r>
            <a:r>
              <a:rPr lang="en-US" dirty="0"/>
              <a:t>-</a:t>
            </a:r>
            <a:r>
              <a:rPr lang="en-US" dirty="0" err="1"/>
              <a:t>projdet</a:t>
            </a:r>
            <a:r>
              <a:rPr lang="en-US" dirty="0"/>
              <a:t>-xxx” lists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E0B6C-61E7-4DDA-8115-D29DBD64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10B63-2539-4214-B336-DFE0DC35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836F4-4AA6-41B8-951F-5748AB26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9DAF0B4-565B-45BD-B746-BCC4FA19C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205" y="499994"/>
            <a:ext cx="3308236" cy="2381388"/>
          </a:xfrm>
          <a:prstGeom prst="rect">
            <a:avLst/>
          </a:prstGeom>
        </p:spPr>
      </p:pic>
      <p:pic>
        <p:nvPicPr>
          <p:cNvPr id="8" name="Picture 7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6292E58C-AC44-4705-8263-FF9351845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157"/>
          <a:stretch/>
        </p:blipFill>
        <p:spPr>
          <a:xfrm>
            <a:off x="8566386" y="2849943"/>
            <a:ext cx="3473571" cy="23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3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2FFBF-5A4E-1FC1-E612-2F78264D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3B695-6FD8-614B-E598-BD48A943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675FE-BCF7-C755-0B88-D0575E27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1E92-3755-7F30-39B7-BA17FE3D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D19C8-67A7-9953-89C8-6375BB82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039BA-FC7A-C4C0-9BE1-D18776A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8E1CB-8242-647A-453C-8846A20233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4262" y="279590"/>
            <a:ext cx="10515600" cy="8858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AA364-7BC1-43A4-9565-EC73D2324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03" y="1187584"/>
            <a:ext cx="3997132" cy="5168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81D7B-E2C1-4555-B013-BFBC4335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35" y="1060996"/>
            <a:ext cx="5225117" cy="5399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B7A62-851F-BE7E-6BC3-A052CE698D72}"/>
              </a:ext>
            </a:extLst>
          </p:cNvPr>
          <p:cNvSpPr txBox="1"/>
          <p:nvPr/>
        </p:nvSpPr>
        <p:spPr>
          <a:xfrm>
            <a:off x="9096006" y="4934037"/>
            <a:ext cx="282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Extensive expertise and a wide array of physics interests. </a:t>
            </a:r>
          </a:p>
        </p:txBody>
      </p:sp>
    </p:spTree>
    <p:extLst>
      <p:ext uri="{BB962C8B-B14F-4D97-AF65-F5344CB8AC3E}">
        <p14:creationId xmlns:p14="http://schemas.microsoft.com/office/powerpoint/2010/main" val="1966554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5ADB-1F1B-4C82-AE99-654912A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20" y="218482"/>
            <a:ext cx="10515600" cy="12659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Example: EM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Calorimetry Requirements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983AA1-FE10-4553-8C73-935ADCFD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84D0D-8980-430B-A1B9-C3874F1D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1DA66-802B-44E0-994D-2E9FE1F6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5A391-AF47-4EEF-B5A2-7B159C5F725A}"/>
              </a:ext>
            </a:extLst>
          </p:cNvPr>
          <p:cNvSpPr txBox="1"/>
          <p:nvPr/>
        </p:nvSpPr>
        <p:spPr>
          <a:xfrm>
            <a:off x="146794" y="1522945"/>
            <a:ext cx="470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Electron/photon PID, energy, angle/position:</a:t>
            </a:r>
          </a:p>
          <a:p>
            <a:r>
              <a:rPr lang="en-US" sz="1350" dirty="0">
                <a:solidFill>
                  <a:srgbClr val="000000"/>
                </a:solidFill>
              </a:rPr>
              <a:t>Coverage (in rapidity and energy), resolution, e/𝜋, granularity, projectivity</a:t>
            </a:r>
            <a:endParaRPr lang="en-US" sz="13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214211-05CD-4F88-8BF4-1070292C0BC3}"/>
              </a:ext>
            </a:extLst>
          </p:cNvPr>
          <p:cNvGrpSpPr>
            <a:grpSpLocks noChangeAspect="1"/>
          </p:cNvGrpSpPr>
          <p:nvPr/>
        </p:nvGrpSpPr>
        <p:grpSpPr>
          <a:xfrm>
            <a:off x="683824" y="2388323"/>
            <a:ext cx="10824352" cy="3968027"/>
            <a:chOff x="2103502" y="2688191"/>
            <a:chExt cx="6486988" cy="2378022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A1C713D4-62BA-48C0-B9EF-CBDCD85F8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3502" y="3436022"/>
              <a:ext cx="2158300" cy="16301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3AA2A0-6457-4917-B527-0B9E9A8D4ED4}"/>
                </a:ext>
              </a:extLst>
            </p:cNvPr>
            <p:cNvSpPr txBox="1"/>
            <p:nvPr/>
          </p:nvSpPr>
          <p:spPr>
            <a:xfrm>
              <a:off x="2979426" y="3353627"/>
              <a:ext cx="424853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 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36645D-D407-4DB4-A8C8-BC507FC5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375" y="3450932"/>
              <a:ext cx="2161775" cy="1571602"/>
            </a:xfrm>
            <a:prstGeom prst="rect">
              <a:avLst/>
            </a:prstGeom>
            <a:noFill/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27F5B9-BC49-4A75-BCC2-CB26A5086D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33043" y="2785315"/>
              <a:ext cx="952922" cy="650405"/>
              <a:chOff x="-1261487" y="1304904"/>
              <a:chExt cx="8109515" cy="5620456"/>
            </a:xfrm>
            <a:noFill/>
          </p:grpSpPr>
          <p:pic>
            <p:nvPicPr>
              <p:cNvPr id="28" name="Picture 27" descr="DISdiagram.png">
                <a:extLst>
                  <a:ext uri="{FF2B5EF4-FFF2-40B4-BE49-F238E27FC236}">
                    <a16:creationId xmlns:a16="http://schemas.microsoft.com/office/drawing/2014/main" id="{39D5FE20-C7F3-4028-9E4D-E4ABEA5FD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61487" y="1304904"/>
                <a:ext cx="8109515" cy="5620456"/>
              </a:xfrm>
              <a:prstGeom prst="rect">
                <a:avLst/>
              </a:prstGeom>
              <a:grpFill/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0036B9-ED4B-455C-8E73-0B148AB0AAA8}"/>
                  </a:ext>
                </a:extLst>
              </p:cNvPr>
              <p:cNvSpPr/>
              <p:nvPr/>
            </p:nvSpPr>
            <p:spPr>
              <a:xfrm>
                <a:off x="1715219" y="4595691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3AD6C13-7392-48CB-9248-3BB6976A9390}"/>
                  </a:ext>
                </a:extLst>
              </p:cNvPr>
              <p:cNvSpPr/>
              <p:nvPr/>
            </p:nvSpPr>
            <p:spPr>
              <a:xfrm>
                <a:off x="-15744" y="1362880"/>
                <a:ext cx="731957" cy="59613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" name="Picture 11" descr="DVCSdiagram.png">
              <a:extLst>
                <a:ext uri="{FF2B5EF4-FFF2-40B4-BE49-F238E27FC236}">
                  <a16:creationId xmlns:a16="http://schemas.microsoft.com/office/drawing/2014/main" id="{46976E9D-4398-492D-9B54-E725E348B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34"/>
            <a:stretch/>
          </p:blipFill>
          <p:spPr>
            <a:xfrm>
              <a:off x="4817139" y="2734920"/>
              <a:ext cx="1189272" cy="687517"/>
            </a:xfrm>
            <a:prstGeom prst="rect">
              <a:avLst/>
            </a:prstGeom>
            <a:noFill/>
          </p:spPr>
        </p:pic>
        <p:pic>
          <p:nvPicPr>
            <p:cNvPr id="13" name="Picture 12" descr="SIDISdiagram.png">
              <a:extLst>
                <a:ext uri="{FF2B5EF4-FFF2-40B4-BE49-F238E27FC236}">
                  <a16:creationId xmlns:a16="http://schemas.microsoft.com/office/drawing/2014/main" id="{AF0C1482-4D2D-40E5-A577-EC956342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702" y="2688191"/>
              <a:ext cx="1111364" cy="880791"/>
            </a:xfrm>
            <a:prstGeom prst="rect">
              <a:avLst/>
            </a:prstGeom>
            <a:no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8265DF-A349-4006-A4E5-22307EF09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8715" y="3504352"/>
              <a:ext cx="2161775" cy="1518182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DB250B-CBAE-4749-B389-2E7ABD1BD1B9}"/>
                </a:ext>
              </a:extLst>
            </p:cNvPr>
            <p:cNvSpPr txBox="1"/>
            <p:nvPr/>
          </p:nvSpPr>
          <p:spPr>
            <a:xfrm>
              <a:off x="4817139" y="3642149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MILOU DVCS</a:t>
              </a:r>
            </a:p>
            <a:p>
              <a:r>
                <a:rPr lang="en-US" sz="900" dirty="0" err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e+p</a:t>
              </a:r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18×275 GeV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9A912-8C88-456F-83AD-1389BD9B3C6D}"/>
                </a:ext>
              </a:extLst>
            </p:cNvPr>
            <p:cNvSpPr txBox="1"/>
            <p:nvPr/>
          </p:nvSpPr>
          <p:spPr>
            <a:xfrm>
              <a:off x="5006728" y="3354615"/>
              <a:ext cx="900800" cy="218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DVCS photons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31E241-D9EB-4890-B680-22E91C45C04E}"/>
                </a:ext>
              </a:extLst>
            </p:cNvPr>
            <p:cNvSpPr txBox="1"/>
            <p:nvPr/>
          </p:nvSpPr>
          <p:spPr>
            <a:xfrm>
              <a:off x="7192451" y="3422898"/>
              <a:ext cx="639575" cy="218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SIDIS π0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D8AE89-7598-425B-BB76-5C07A8D44212}"/>
                </a:ext>
              </a:extLst>
            </p:cNvPr>
            <p:cNvSpPr txBox="1"/>
            <p:nvPr/>
          </p:nvSpPr>
          <p:spPr>
            <a:xfrm>
              <a:off x="6748091" y="3667983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PYTHIA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 x 275 GeV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F4149F-2939-4BFE-BEAD-D83654DFA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8580" y="4046343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306566-6577-4C30-A55C-5B637A76C6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0860" y="4046611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D3F55C-D969-42B4-B22C-5F0F20E17FA4}"/>
                </a:ext>
              </a:extLst>
            </p:cNvPr>
            <p:cNvSpPr txBox="1"/>
            <p:nvPr/>
          </p:nvSpPr>
          <p:spPr>
            <a:xfrm>
              <a:off x="3471905" y="446393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h-endcap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A095BF-F4B7-4B3D-BCFA-83204778C113}"/>
                </a:ext>
              </a:extLst>
            </p:cNvPr>
            <p:cNvSpPr txBox="1"/>
            <p:nvPr/>
          </p:nvSpPr>
          <p:spPr>
            <a:xfrm>
              <a:off x="2372333" y="4473710"/>
              <a:ext cx="74892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e-endcap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69A6D2-692B-4C44-A94F-4F0D0832E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2256" y="3969119"/>
              <a:ext cx="10814" cy="8301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52C4B6-F2EC-441C-A168-CBF7D5D37B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8217" y="3988397"/>
              <a:ext cx="2502" cy="80082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13C2D0-369B-47D2-BBFF-7E4612175B64}"/>
                </a:ext>
              </a:extLst>
            </p:cNvPr>
            <p:cNvSpPr txBox="1"/>
            <p:nvPr/>
          </p:nvSpPr>
          <p:spPr>
            <a:xfrm>
              <a:off x="3013126" y="4456570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Barrel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6B2CEF-8CDC-42D3-8475-498623514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0776" y="4034296"/>
              <a:ext cx="0" cy="7424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E1C672-16B8-469A-B557-4103013274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3055" y="4034564"/>
              <a:ext cx="5371" cy="73211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CEE078C-6C38-24D2-94F8-C826F1BC8E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8001" y="57417"/>
            <a:ext cx="5794391" cy="22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0FF56-296D-5546-95D6-34EA3852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" y="162568"/>
            <a:ext cx="10515600" cy="65330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Requirements for an a EIC Detector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CC04C-A43D-664B-8505-B655B87E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87723-A894-263F-C87C-0AE718AB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147" y="931041"/>
            <a:ext cx="587564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Vertex detector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Identify primary and secondary vertices, 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 per layer; 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Symbol" charset="2"/>
                <a:sym typeface="Arial"/>
              </a:rPr>
              <a:t>0 mm pitch </a:t>
            </a:r>
            <a:r>
              <a:rPr lang="en-US" sz="1200" dirty="0"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b="1" dirty="0">
              <a:solidFill>
                <a:srgbClr val="0432FF"/>
              </a:solidFill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>
                <a:solidFill>
                  <a:srgbClr val="0432FF"/>
                </a:solidFill>
              </a:rPr>
              <a:t>Central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lvl="1"/>
            <a:r>
              <a:rPr lang="en-US" sz="1200" dirty="0"/>
              <a:t>MAPS – tracking layers in combination with micro pattern gas detectors</a:t>
            </a:r>
          </a:p>
          <a:p>
            <a:pPr lvl="1"/>
            <a:r>
              <a:rPr lang="en-US" sz="1200" dirty="0"/>
              <a:t>MPGD: </a:t>
            </a:r>
            <a:r>
              <a:rPr lang="en-US" sz="1200" dirty="0" err="1">
                <a:latin typeface="Symbol" panose="05050102010706020507" pitchFamily="18" charset="2"/>
              </a:rPr>
              <a:t>m</a:t>
            </a:r>
            <a:r>
              <a:rPr lang="en-US" sz="1200" dirty="0" err="1"/>
              <a:t>RWell</a:t>
            </a:r>
            <a:r>
              <a:rPr lang="en-US" sz="1200" dirty="0"/>
              <a:t> or </a:t>
            </a:r>
            <a:r>
              <a:rPr lang="en-US" sz="1200" dirty="0" err="1"/>
              <a:t>MicroMegas</a:t>
            </a:r>
            <a:endParaRPr lang="en-US" sz="1200" dirty="0"/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electron and hadron endcap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lvl="1"/>
            <a:r>
              <a:rPr lang="en-US" sz="1200" dirty="0"/>
              <a:t>MAPS – disks in combination with micro pattern gas detectors</a:t>
            </a: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Particle Identification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pion, kaon, proton separation on track level</a:t>
            </a:r>
            <a:endParaRPr lang="en-US" sz="1400" dirty="0"/>
          </a:p>
          <a:p>
            <a:pPr lvl="1"/>
            <a:r>
              <a:rPr lang="en-US" sz="1200" dirty="0"/>
              <a:t>RICH detectors (modular and dual radiator RICH, DIRC) &amp; Time-of-Flight</a:t>
            </a:r>
          </a:p>
          <a:p>
            <a:pPr lvl="1"/>
            <a:r>
              <a:rPr lang="en-US" sz="1200" dirty="0"/>
              <a:t>high resolution timing detectors (LAPPDs, LGAD) 10 – 30 </a:t>
            </a:r>
            <a:r>
              <a:rPr lang="en-US" sz="1200" dirty="0" err="1"/>
              <a:t>ps</a:t>
            </a:r>
            <a:endParaRPr lang="en-US" sz="1200" dirty="0"/>
          </a:p>
          <a:p>
            <a:pPr lvl="1"/>
            <a:r>
              <a:rPr lang="en-US" sz="1200" dirty="0"/>
              <a:t>novel photon sensors: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MCP-PMT / LAPPD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Symbol" charset="2"/>
            </a:endParaRP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photons (E, angle), identify electrons</a:t>
            </a:r>
          </a:p>
          <a:p>
            <a:pPr lvl="1"/>
            <a:r>
              <a:rPr lang="en-US" sz="1200" dirty="0"/>
              <a:t>PbWO</a:t>
            </a:r>
            <a:r>
              <a:rPr lang="en-US" sz="1200" baseline="-25000" dirty="0"/>
              <a:t>4</a:t>
            </a:r>
            <a:r>
              <a:rPr lang="en-US" sz="1200" dirty="0"/>
              <a:t> Crystals (backward), W/</a:t>
            </a:r>
            <a:r>
              <a:rPr lang="en-US" sz="1200" dirty="0" err="1"/>
              <a:t>SciFi</a:t>
            </a:r>
            <a:r>
              <a:rPr lang="en-US" sz="1200" dirty="0"/>
              <a:t> </a:t>
            </a:r>
            <a:r>
              <a:rPr lang="en-US" sz="1200" dirty="0" err="1"/>
              <a:t>Spacal</a:t>
            </a:r>
            <a:r>
              <a:rPr lang="en-US" sz="1200" dirty="0"/>
              <a:t> (forward)</a:t>
            </a:r>
          </a:p>
          <a:p>
            <a:pPr lvl="1"/>
            <a:r>
              <a:rPr lang="en-US" sz="1200" dirty="0"/>
              <a:t>Barrel: </a:t>
            </a:r>
            <a:r>
              <a:rPr lang="en-US" sz="1200" dirty="0">
                <a:cs typeface="Arial" panose="020B0604020202020204" pitchFamily="34" charset="0"/>
              </a:rPr>
              <a:t>Pb/</a:t>
            </a:r>
            <a:r>
              <a:rPr lang="en-US" sz="1200" dirty="0" err="1">
                <a:cs typeface="Arial" panose="020B0604020202020204" pitchFamily="34" charset="0"/>
              </a:rPr>
              <a:t>SciFi+imaging</a:t>
            </a:r>
            <a:r>
              <a:rPr lang="en-US" sz="1200" dirty="0">
                <a:cs typeface="Arial" panose="020B0604020202020204" pitchFamily="34" charset="0"/>
              </a:rPr>
              <a:t> part or new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  <a:sym typeface="Arial"/>
              </a:rPr>
              <a:t>Scintillating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glass</a:t>
            </a:r>
          </a:p>
          <a:p>
            <a:pPr lvl="1"/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Hadron calorimeter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hadrons, neutrons and K</a:t>
            </a:r>
            <a:r>
              <a:rPr lang="en-US" sz="1200" baseline="-25000" dirty="0"/>
              <a:t>L</a:t>
            </a:r>
            <a:r>
              <a:rPr lang="en-US" sz="1200" baseline="30000" dirty="0"/>
              <a:t>0</a:t>
            </a:r>
          </a:p>
          <a:p>
            <a:pPr lvl="1"/>
            <a:r>
              <a:rPr lang="en-US" sz="1200" dirty="0"/>
              <a:t>challenge achieve ~50%/√E + 10% for low E hadrons (&lt;E&gt; ~ 20 GeV)</a:t>
            </a:r>
          </a:p>
          <a:p>
            <a:pPr lvl="1"/>
            <a:r>
              <a:rPr lang="en-US" sz="1200" dirty="0">
                <a:cs typeface="Arial" panose="020B0604020202020204" pitchFamily="34" charset="0"/>
              </a:rPr>
              <a:t>Fe/Sc sandwich with longitudinal segmentation</a:t>
            </a: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DAQ &amp; Readout Electronics: </a:t>
            </a:r>
            <a:r>
              <a:rPr lang="en-US" sz="1200" dirty="0"/>
              <a:t>trigger-less / streaming DAQ</a:t>
            </a:r>
          </a:p>
          <a:p>
            <a:pPr lvl="1"/>
            <a:r>
              <a:rPr lang="en-US" sz="1200" dirty="0"/>
              <a:t>Integrate AI into DAQ </a:t>
            </a:r>
            <a:r>
              <a:rPr lang="en-US" sz="1200" dirty="0">
                <a:sym typeface="Wingdings" pitchFamily="2" charset="2"/>
              </a:rPr>
              <a:t> cognizant Detector</a:t>
            </a:r>
            <a:endParaRPr lang="en-US" sz="1200" dirty="0"/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200" dirty="0">
                <a:sym typeface="Wingdings" pitchFamily="2" charset="2"/>
              </a:rPr>
              <a:t>scattered particles under very small angles</a:t>
            </a:r>
            <a:endParaRPr lang="en-US" sz="1200" dirty="0"/>
          </a:p>
          <a:p>
            <a:pPr lvl="1"/>
            <a:r>
              <a:rPr lang="en-US" sz="1200" dirty="0"/>
              <a:t>Silicon tracking layers in lepton and hadron beam vacuum</a:t>
            </a:r>
          </a:p>
          <a:p>
            <a:pPr lvl="1"/>
            <a:r>
              <a:rPr lang="en-US" sz="1200" dirty="0"/>
              <a:t>Zero – degree high resolution electromagnetic and hadronic calorimeter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-1496741" y="3217008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1016260" y="1915870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  <p:pic>
        <p:nvPicPr>
          <p:cNvPr id="60" name="Picture 59" descr="A screenshot of a video game&#10;&#10;Description automatically generated">
            <a:extLst>
              <a:ext uri="{FF2B5EF4-FFF2-40B4-BE49-F238E27FC236}">
                <a16:creationId xmlns:a16="http://schemas.microsoft.com/office/drawing/2014/main" id="{385409A1-A1E5-4D1D-B8F7-08C4491A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53" y="1691584"/>
            <a:ext cx="5344662" cy="3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86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Why a Crossing Angle?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CD9A-8A80-BE45-8A03-FB000981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F9B63A-4EAF-CF85-F557-96ABB8F9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1588" y="177357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</a:pPr>
            <a:r>
              <a:rPr lang="en-US" sz="1800" dirty="0">
                <a:latin typeface="+mj-lt"/>
              </a:rPr>
              <a:t> </a:t>
            </a:r>
            <a:r>
              <a:rPr lang="en-US" sz="1800" dirty="0"/>
              <a:t>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</a:pPr>
            <a:r>
              <a:rPr lang="en-US" sz="1800" dirty="0"/>
              <a:t>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800" dirty="0"/>
              <a:t> Reduced synchrotron radiation background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2400" dirty="0">
                <a:solidFill>
                  <a:srgbClr val="0432FF"/>
                </a:solidFill>
              </a:rPr>
              <a:t>But significant loss of luminosity!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</a:pPr>
            <a:r>
              <a:rPr lang="en-US" sz="1800" dirty="0"/>
              <a:t>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</a:pPr>
            <a:r>
              <a:rPr lang="en-US" sz="1800" dirty="0"/>
              <a:t>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</a:pPr>
            <a:r>
              <a:rPr lang="en-US" sz="1800" dirty="0"/>
              <a:t>Actual collision point moves laterally during bunch interaction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91" y="448010"/>
            <a:ext cx="5177854" cy="307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91" y="356769"/>
            <a:ext cx="5158332" cy="31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56EC6-1E52-E74B-98E4-ACA8979C2561}"/>
              </a:ext>
            </a:extLst>
          </p:cNvPr>
          <p:cNvSpPr txBox="1"/>
          <p:nvPr/>
        </p:nvSpPr>
        <p:spPr>
          <a:xfrm>
            <a:off x="2401571" y="5209951"/>
            <a:ext cx="6994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new concept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26303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B80E-269B-5FBE-94B2-8CF939F8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306793"/>
            <a:ext cx="9392421" cy="8469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Brief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09740-EBFF-3C19-B2E7-D9F540CA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F39B0-C0DE-DE56-FD84-DB8EF669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3141-662F-B47D-EDB7-D7C5EA68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A14187-AF44-4271-AA62-1C5C376B8E74}" type="slidenum">
              <a:rPr lang="en-US" sz="1000"/>
              <a:pPr>
                <a:spcAft>
                  <a:spcPts val="600"/>
                </a:spcAft>
              </a:pPr>
              <a:t>4</a:t>
            </a:fld>
            <a:endParaRPr lang="en-US" sz="1000"/>
          </a:p>
        </p:txBody>
      </p:sp>
      <p:pic>
        <p:nvPicPr>
          <p:cNvPr id="7" name="Picture 6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A5F0DCF8-E17F-88E3-81B1-0438C705A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157"/>
          <a:stretch/>
        </p:blipFill>
        <p:spPr>
          <a:xfrm>
            <a:off x="7289953" y="506191"/>
            <a:ext cx="4788505" cy="32828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421DFF-03B5-9FBA-461C-585BB346F257}"/>
              </a:ext>
            </a:extLst>
          </p:cNvPr>
          <p:cNvSpPr txBox="1">
            <a:spLocks/>
          </p:cNvSpPr>
          <p:nvPr/>
        </p:nvSpPr>
        <p:spPr>
          <a:xfrm>
            <a:off x="425824" y="1300629"/>
            <a:ext cx="10515600" cy="5297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EICUG Yellow Report (2020-21)</a:t>
            </a:r>
          </a:p>
          <a:p>
            <a:r>
              <a:rPr lang="en-US" dirty="0"/>
              <a:t>Call for proposals issued jointly by BNL and </a:t>
            </a:r>
            <a:r>
              <a:rPr lang="en-US" dirty="0" err="1"/>
              <a:t>JLab</a:t>
            </a:r>
            <a:r>
              <a:rPr lang="en-US" dirty="0"/>
              <a:t> in March 2021</a:t>
            </a:r>
          </a:p>
          <a:p>
            <a:pPr lvl="1"/>
            <a:r>
              <a:rPr lang="en-US" dirty="0"/>
              <a:t>Proposals due Dec. 1, 2021</a:t>
            </a:r>
          </a:p>
          <a:p>
            <a:pPr lvl="1"/>
            <a:r>
              <a:rPr lang="en-US" dirty="0"/>
              <a:t>ATHENA, CORE and ECCE proposals submitted</a:t>
            </a:r>
          </a:p>
          <a:p>
            <a:r>
              <a:rPr lang="en-US" dirty="0"/>
              <a:t>Public DPAP meetings Dec. 13-15, 2021</a:t>
            </a:r>
          </a:p>
          <a:p>
            <a:pPr lvl="1"/>
            <a:r>
              <a:rPr lang="en-US" dirty="0"/>
              <a:t>Presentations from proto-collaborations</a:t>
            </a:r>
          </a:p>
          <a:p>
            <a:pPr lvl="1"/>
            <a:r>
              <a:rPr lang="en-US" dirty="0"/>
              <a:t>Panel-assigned homework questions</a:t>
            </a:r>
          </a:p>
          <a:p>
            <a:r>
              <a:rPr lang="en-US" dirty="0"/>
              <a:t>Second DPAP session Jan. 19-21, 2022</a:t>
            </a:r>
          </a:p>
          <a:p>
            <a:r>
              <a:rPr lang="en-US" dirty="0"/>
              <a:t>DPAP closeout March 8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  <a:p>
            <a:pPr lvl="1"/>
            <a:r>
              <a:rPr lang="en-US" dirty="0"/>
              <a:t>Final report available March 21</a:t>
            </a:r>
            <a:r>
              <a:rPr lang="en-US" baseline="30000" dirty="0"/>
              <a:t>st</a:t>
            </a:r>
            <a:r>
              <a:rPr lang="en-US" dirty="0"/>
              <a:t>, 2022 </a:t>
            </a:r>
          </a:p>
          <a:p>
            <a:pPr lvl="1"/>
            <a:r>
              <a:rPr lang="en-US" dirty="0"/>
              <a:t>ECCE proposal chosen as basis for first EIC detector reference design </a:t>
            </a:r>
          </a:p>
          <a:p>
            <a:r>
              <a:rPr lang="en-US" dirty="0"/>
              <a:t>Spring/Summer 2022 – ATHENA and ECCE form joint leadership team</a:t>
            </a:r>
          </a:p>
          <a:p>
            <a:pPr lvl="1"/>
            <a:r>
              <a:rPr lang="en-US" dirty="0"/>
              <a:t>Joint WG’s formed and consolidation process undertaken</a:t>
            </a:r>
          </a:p>
          <a:p>
            <a:pPr lvl="1"/>
            <a:r>
              <a:rPr lang="en-US" dirty="0"/>
              <a:t>Coordination with EIC project on development of technical design</a:t>
            </a:r>
          </a:p>
          <a:p>
            <a:r>
              <a:rPr lang="en-US" dirty="0"/>
              <a:t>Collaboration formation process started July, 2022</a:t>
            </a:r>
          </a:p>
          <a:p>
            <a:pPr lvl="1"/>
            <a:r>
              <a:rPr lang="en-US" dirty="0"/>
              <a:t>First IB Meeting July 18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Charter writing committee formed and active – DE&amp;I built in from start!</a:t>
            </a:r>
          </a:p>
          <a:p>
            <a:r>
              <a:rPr lang="en-US" dirty="0"/>
              <a:t>First ePIC Collaboration meeting July 26-29, 2022</a:t>
            </a:r>
          </a:p>
          <a:p>
            <a:r>
              <a:rPr lang="en-US" dirty="0"/>
              <a:t>ePIC Charter approved Dec. 14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A2AB5-4919-6B3C-A755-0C5681B2D845}"/>
              </a:ext>
            </a:extLst>
          </p:cNvPr>
          <p:cNvSpPr txBox="1"/>
          <p:nvPr/>
        </p:nvSpPr>
        <p:spPr>
          <a:xfrm>
            <a:off x="8017042" y="4505150"/>
            <a:ext cx="3930316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ePIC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be sited at IP6 (25mr crossing angle)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Addresses EIC science program as outlined in the EIC white paper and NAS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Must be ready for Day-1 EIC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Working towards pre-TDR and CD-2/3A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EC383AA-0823-48DF-B2E4-FD8330E9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527" y="2310143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1C625-46D4-44F9-6528-703EFE42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837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ECCE and ATHENA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F4DBF-7875-9625-23C2-D4716E5F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A14187-AF44-4271-AA62-1C5C376B8E7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97167-307A-FD63-6827-697988C7DBD5}"/>
              </a:ext>
            </a:extLst>
          </p:cNvPr>
          <p:cNvSpPr txBox="1"/>
          <p:nvPr/>
        </p:nvSpPr>
        <p:spPr>
          <a:xfrm>
            <a:off x="3123569" y="5827796"/>
            <a:ext cx="594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conceptual differences – bore size and magnetic field!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5329137-99C6-D581-8893-8E622537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0" y="1118328"/>
            <a:ext cx="7084755" cy="455024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4633456-237C-7AEB-FF54-4EA4BE21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360" y="1526531"/>
            <a:ext cx="5747432" cy="359235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AE9C581-9D8C-3C97-1E73-CC1D6D960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013" y="4321867"/>
            <a:ext cx="1175779" cy="1346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69B48-913F-3929-702A-D96A248A9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86" y="2423500"/>
            <a:ext cx="11058258" cy="273908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F6EA454-3962-FEB1-17EA-7E57D3B14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186" y="6356349"/>
            <a:ext cx="2743200" cy="365125"/>
          </a:xfrm>
        </p:spPr>
        <p:txBody>
          <a:bodyPr/>
          <a:lstStyle/>
          <a:p>
            <a:r>
              <a:rPr lang="en-US"/>
              <a:t>1/16/2023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F3F1B0F-47C9-9723-AB3D-3B92EBCE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00110"/>
            <a:ext cx="4114800" cy="365125"/>
          </a:xfrm>
        </p:spPr>
        <p:txBody>
          <a:bodyPr/>
          <a:lstStyle/>
          <a:p>
            <a:r>
              <a:rPr lang="en-US"/>
              <a:t>J. Lajoie - Epiphany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1E92-3755-7F30-39B7-BA17FE3D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D19C8-67A7-9953-89C8-6375BB82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039BA-FC7A-C4C0-9BE1-D18776A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8E1CB-8242-647A-453C-8846A20233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4262" y="279590"/>
            <a:ext cx="10515600" cy="8858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B7A62-851F-BE7E-6BC3-A052CE698D72}"/>
              </a:ext>
            </a:extLst>
          </p:cNvPr>
          <p:cNvSpPr txBox="1"/>
          <p:nvPr/>
        </p:nvSpPr>
        <p:spPr>
          <a:xfrm>
            <a:off x="9071554" y="443984"/>
            <a:ext cx="28202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160+ institutions</a:t>
            </a:r>
          </a:p>
          <a:p>
            <a:r>
              <a:rPr lang="en-US" sz="2400" i="1" dirty="0"/>
              <a:t>24 countries</a:t>
            </a:r>
          </a:p>
          <a:p>
            <a:endParaRPr lang="en-US" sz="2400" i="1" dirty="0"/>
          </a:p>
          <a:p>
            <a:r>
              <a:rPr lang="en-US" sz="2400" i="1" dirty="0"/>
              <a:t>500+ participants</a:t>
            </a:r>
          </a:p>
          <a:p>
            <a:endParaRPr lang="en-US" sz="2400" i="1" dirty="0"/>
          </a:p>
          <a:p>
            <a:r>
              <a:rPr lang="en-US" sz="2400" i="1" dirty="0"/>
              <a:t>A truly global pursuit for a new experiment at the EIC!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A92204-73AA-4863-A090-0B5DCA9646BA}"/>
              </a:ext>
            </a:extLst>
          </p:cNvPr>
          <p:cNvGrpSpPr/>
          <p:nvPr/>
        </p:nvGrpSpPr>
        <p:grpSpPr>
          <a:xfrm>
            <a:off x="-134230" y="1037329"/>
            <a:ext cx="8516811" cy="5452620"/>
            <a:chOff x="256616" y="1028891"/>
            <a:chExt cx="8516811" cy="5452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3A2C91-D10A-4E30-9712-BA1BF04EA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616" y="1028891"/>
              <a:ext cx="8516811" cy="5452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1E4775-4B7E-BF53-895D-28941DBC89C5}"/>
                </a:ext>
              </a:extLst>
            </p:cNvPr>
            <p:cNvSpPr txBox="1"/>
            <p:nvPr/>
          </p:nvSpPr>
          <p:spPr>
            <a:xfrm>
              <a:off x="2695625" y="2222549"/>
              <a:ext cx="122290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ePIC</a:t>
              </a:r>
              <a:r>
                <a:rPr lang="en-US" sz="1400" dirty="0"/>
                <a:t> non-US </a:t>
              </a:r>
              <a:br>
                <a:rPr lang="en-US" sz="1400" dirty="0"/>
              </a:br>
              <a:r>
                <a:rPr lang="en-US" sz="1400" dirty="0"/>
                <a:t>Institutions</a:t>
              </a:r>
              <a:br>
                <a:rPr lang="en-US" sz="1400" dirty="0"/>
              </a:br>
              <a:r>
                <a:rPr lang="en-US" sz="1400" b="1" dirty="0">
                  <a:solidFill>
                    <a:schemeClr val="accent1"/>
                  </a:solidFill>
                </a:rPr>
                <a:t>59%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F8B8B71-4053-49CC-B476-442F42E84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786" y="0"/>
            <a:ext cx="1804597" cy="1299014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F075B1-59F0-4BE8-8ABE-9250A614B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825" y="3734292"/>
            <a:ext cx="4052650" cy="26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07FDB898-F8A6-30E4-C4AB-59CA3006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7" y="888888"/>
            <a:ext cx="8804191" cy="565456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3308E-DF18-4F06-D90A-A9AB28AF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213F-DB49-9A0B-4D55-9B949981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E4094-1138-EB4C-AB69-C5A78078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9763" y="6519052"/>
            <a:ext cx="2743200" cy="365125"/>
          </a:xfrm>
        </p:spPr>
        <p:txBody>
          <a:bodyPr/>
          <a:lstStyle/>
          <a:p>
            <a:fld id="{8C0E708F-337C-7945-AC7A-3D1A8A731153}" type="slidenum">
              <a:rPr lang="en-US" smtClean="0"/>
              <a:t>7</a:t>
            </a:fld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9252A96-61B1-5240-AFF9-AE7DDF400F9C}"/>
              </a:ext>
            </a:extLst>
          </p:cNvPr>
          <p:cNvSpPr txBox="1">
            <a:spLocks/>
          </p:cNvSpPr>
          <p:nvPr/>
        </p:nvSpPr>
        <p:spPr>
          <a:xfrm>
            <a:off x="663678" y="263951"/>
            <a:ext cx="10027768" cy="1035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Detector Design (Current)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FF0A0C-36B8-E476-0706-58AEF3210071}"/>
              </a:ext>
            </a:extLst>
          </p:cNvPr>
          <p:cNvSpPr/>
          <p:nvPr/>
        </p:nvSpPr>
        <p:spPr>
          <a:xfrm>
            <a:off x="2109817" y="3220172"/>
            <a:ext cx="2244437" cy="1128155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B15BD-A99E-EBFE-1D87-D635DB645C65}"/>
              </a:ext>
            </a:extLst>
          </p:cNvPr>
          <p:cNvSpPr txBox="1"/>
          <p:nvPr/>
        </p:nvSpPr>
        <p:spPr>
          <a:xfrm>
            <a:off x="7776670" y="1277957"/>
            <a:ext cx="383489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Tracking: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1.7T 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 MAPS Tracker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MPGDs (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/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PID: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hpDIRC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mRICH</a:t>
            </a:r>
            <a:r>
              <a:rPr lang="en-US" dirty="0"/>
              <a:t>/</a:t>
            </a:r>
            <a:r>
              <a:rPr lang="en-US" dirty="0" err="1"/>
              <a:t>pfRICH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dRICH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AC-LGAD (~30ps TOF)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Calorimetry: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SciGlass</a:t>
            </a:r>
            <a:r>
              <a:rPr lang="en-US" dirty="0"/>
              <a:t>/Imaging Barrel </a:t>
            </a:r>
            <a:r>
              <a:rPr lang="en-US" dirty="0" err="1"/>
              <a:t>EMCal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PbWO4 </a:t>
            </a:r>
            <a:r>
              <a:rPr lang="en-US" dirty="0" err="1"/>
              <a:t>EMCal</a:t>
            </a:r>
            <a:r>
              <a:rPr lang="en-US" dirty="0"/>
              <a:t> in backward </a:t>
            </a:r>
            <a:br>
              <a:rPr lang="en-US" dirty="0"/>
            </a:br>
            <a:r>
              <a:rPr lang="en-US" dirty="0"/>
              <a:t>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Finely segmented </a:t>
            </a:r>
            <a:r>
              <a:rPr lang="en-US" dirty="0" err="1"/>
              <a:t>EMCal</a:t>
            </a:r>
            <a:r>
              <a:rPr lang="en-US" dirty="0"/>
              <a:t> +HCal</a:t>
            </a:r>
            <a:br>
              <a:rPr lang="en-US" dirty="0"/>
            </a:br>
            <a:r>
              <a:rPr lang="en-US" dirty="0"/>
              <a:t>in forward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Outer HCal (sPHENIX re-use)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Backwards HCal (tail-catcher)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2C2DA5-73A4-7377-B6C3-AC192BBED9B7}"/>
              </a:ext>
            </a:extLst>
          </p:cNvPr>
          <p:cNvSpPr/>
          <p:nvPr/>
        </p:nvSpPr>
        <p:spPr>
          <a:xfrm>
            <a:off x="831392" y="3143105"/>
            <a:ext cx="3933029" cy="84912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96938-428B-BF9B-1DFB-ADCCEF6AB49E}"/>
              </a:ext>
            </a:extLst>
          </p:cNvPr>
          <p:cNvSpPr/>
          <p:nvPr/>
        </p:nvSpPr>
        <p:spPr>
          <a:xfrm>
            <a:off x="811085" y="4362681"/>
            <a:ext cx="3736707" cy="78404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F7633-6D57-674A-25C3-04680998C28B}"/>
              </a:ext>
            </a:extLst>
          </p:cNvPr>
          <p:cNvSpPr/>
          <p:nvPr/>
        </p:nvSpPr>
        <p:spPr>
          <a:xfrm>
            <a:off x="1839104" y="3209507"/>
            <a:ext cx="270713" cy="1128155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06F247-E0F8-17FB-2577-B47456E586AE}"/>
              </a:ext>
            </a:extLst>
          </p:cNvPr>
          <p:cNvSpPr/>
          <p:nvPr/>
        </p:nvSpPr>
        <p:spPr>
          <a:xfrm>
            <a:off x="4428002" y="3242371"/>
            <a:ext cx="119790" cy="1053908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5BCEA8-2AEF-061C-F7C8-B57F0C187B66}"/>
              </a:ext>
            </a:extLst>
          </p:cNvPr>
          <p:cNvSpPr/>
          <p:nvPr/>
        </p:nvSpPr>
        <p:spPr>
          <a:xfrm>
            <a:off x="4779595" y="2184674"/>
            <a:ext cx="652770" cy="321484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DDC09E-8BCC-994E-6A49-82B4BCC5E38B}"/>
              </a:ext>
            </a:extLst>
          </p:cNvPr>
          <p:cNvSpPr/>
          <p:nvPr/>
        </p:nvSpPr>
        <p:spPr>
          <a:xfrm>
            <a:off x="851700" y="4441085"/>
            <a:ext cx="3912721" cy="51548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6565C0-DB4A-213E-77A7-02DAE28C5B94}"/>
              </a:ext>
            </a:extLst>
          </p:cNvPr>
          <p:cNvSpPr/>
          <p:nvPr/>
        </p:nvSpPr>
        <p:spPr>
          <a:xfrm>
            <a:off x="6075283" y="2199615"/>
            <a:ext cx="1125873" cy="3214840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92B44-68BC-4DA2-6E5C-CF83AD92FD40}"/>
              </a:ext>
            </a:extLst>
          </p:cNvPr>
          <p:cNvSpPr/>
          <p:nvPr/>
        </p:nvSpPr>
        <p:spPr>
          <a:xfrm>
            <a:off x="544077" y="1604290"/>
            <a:ext cx="5264198" cy="617037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DC2BDB-1B18-FCEC-9E44-5CE4A36CE0CD}"/>
              </a:ext>
            </a:extLst>
          </p:cNvPr>
          <p:cNvSpPr/>
          <p:nvPr/>
        </p:nvSpPr>
        <p:spPr>
          <a:xfrm>
            <a:off x="568157" y="5352075"/>
            <a:ext cx="5264198" cy="617037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B7DA07-90FA-42E3-40B8-C38E637BF6FB}"/>
              </a:ext>
            </a:extLst>
          </p:cNvPr>
          <p:cNvSpPr/>
          <p:nvPr/>
        </p:nvSpPr>
        <p:spPr>
          <a:xfrm>
            <a:off x="5792203" y="2199615"/>
            <a:ext cx="267907" cy="321484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1DE2A-F2CE-EAE1-4A44-6F8B3274B290}"/>
              </a:ext>
            </a:extLst>
          </p:cNvPr>
          <p:cNvSpPr/>
          <p:nvPr/>
        </p:nvSpPr>
        <p:spPr>
          <a:xfrm>
            <a:off x="838200" y="2619242"/>
            <a:ext cx="3916428" cy="523863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1323D6-666B-C45C-B990-0A17BD26DCFF}"/>
              </a:ext>
            </a:extLst>
          </p:cNvPr>
          <p:cNvSpPr/>
          <p:nvPr/>
        </p:nvSpPr>
        <p:spPr>
          <a:xfrm>
            <a:off x="1501974" y="3228017"/>
            <a:ext cx="329323" cy="1128155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A6C4888-8E79-4055-801B-A5A671BE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763" y="132161"/>
            <a:ext cx="1804597" cy="12990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2B5D19-6DE7-4085-ADD7-690009B1D8BA}"/>
              </a:ext>
            </a:extLst>
          </p:cNvPr>
          <p:cNvSpPr/>
          <p:nvPr/>
        </p:nvSpPr>
        <p:spPr>
          <a:xfrm>
            <a:off x="190499" y="1034715"/>
            <a:ext cx="352692" cy="5463225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77D5AA-CC90-D801-BCE0-3974B26A7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33" t="16422" b="9744"/>
          <a:stretch/>
        </p:blipFill>
        <p:spPr>
          <a:xfrm>
            <a:off x="94334" y="1260931"/>
            <a:ext cx="2115466" cy="268215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41185E15-88EF-050A-7F53-1064E270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157" y="2034973"/>
            <a:ext cx="5897733" cy="4445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842AB-675D-974C-BDDB-33FB7587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44" y="280226"/>
            <a:ext cx="11552663" cy="7209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Far-Forward and Far-Backward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C8DB6-4952-854C-9638-E43FB544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B6B86E-B741-FD4D-B064-5F5DC9046A51}"/>
              </a:ext>
            </a:extLst>
          </p:cNvPr>
          <p:cNvCxnSpPr>
            <a:cxnSpLocks/>
          </p:cNvCxnSpPr>
          <p:nvPr/>
        </p:nvCxnSpPr>
        <p:spPr>
          <a:xfrm flipV="1">
            <a:off x="5509910" y="2261175"/>
            <a:ext cx="570102" cy="932141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7D0211-7087-1A49-BC47-F1295EAA878E}"/>
              </a:ext>
            </a:extLst>
          </p:cNvPr>
          <p:cNvCxnSpPr>
            <a:cxnSpLocks/>
          </p:cNvCxnSpPr>
          <p:nvPr/>
        </p:nvCxnSpPr>
        <p:spPr>
          <a:xfrm flipH="1" flipV="1">
            <a:off x="4292363" y="2339805"/>
            <a:ext cx="643003" cy="894283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EACB94D-1B3A-D18E-E84D-EF6C2290D08A}"/>
              </a:ext>
            </a:extLst>
          </p:cNvPr>
          <p:cNvSpPr/>
          <p:nvPr/>
        </p:nvSpPr>
        <p:spPr>
          <a:xfrm rot="19686176">
            <a:off x="3381092" y="3269322"/>
            <a:ext cx="1521195" cy="1448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B212D-7FC8-7ACB-93D3-B8F092381D85}"/>
              </a:ext>
            </a:extLst>
          </p:cNvPr>
          <p:cNvSpPr txBox="1"/>
          <p:nvPr/>
        </p:nvSpPr>
        <p:spPr>
          <a:xfrm>
            <a:off x="23603" y="4212110"/>
            <a:ext cx="2653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Far-Backward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Luminosity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Low-Q</a:t>
            </a:r>
            <a:r>
              <a:rPr lang="en-US" b="1" baseline="30000" dirty="0"/>
              <a:t>2</a:t>
            </a:r>
            <a:r>
              <a:rPr lang="en-US" b="1" dirty="0"/>
              <a:t> Tagging Detectors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15AF05-B64E-97B9-632C-295AE10D9AA8}"/>
              </a:ext>
            </a:extLst>
          </p:cNvPr>
          <p:cNvCxnSpPr>
            <a:cxnSpLocks/>
          </p:cNvCxnSpPr>
          <p:nvPr/>
        </p:nvCxnSpPr>
        <p:spPr>
          <a:xfrm flipH="1">
            <a:off x="2487551" y="4212110"/>
            <a:ext cx="830483" cy="2631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914D68E-D98B-E560-B796-6EC991EF3BB0}"/>
              </a:ext>
            </a:extLst>
          </p:cNvPr>
          <p:cNvSpPr/>
          <p:nvPr/>
        </p:nvSpPr>
        <p:spPr>
          <a:xfrm rot="1558022">
            <a:off x="5200343" y="4112858"/>
            <a:ext cx="2277214" cy="9978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41634-6EB3-69AE-5CBE-38572D590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08" y="1299081"/>
            <a:ext cx="5686359" cy="292655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44F58E-107B-FCD5-F3DF-7917628B6C6A}"/>
              </a:ext>
            </a:extLst>
          </p:cNvPr>
          <p:cNvSpPr/>
          <p:nvPr/>
        </p:nvSpPr>
        <p:spPr>
          <a:xfrm>
            <a:off x="11419066" y="3455688"/>
            <a:ext cx="701901" cy="76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FEC28C-A5B2-D8CD-61E3-34F56E938938}"/>
              </a:ext>
            </a:extLst>
          </p:cNvPr>
          <p:cNvCxnSpPr>
            <a:cxnSpLocks/>
          </p:cNvCxnSpPr>
          <p:nvPr/>
        </p:nvCxnSpPr>
        <p:spPr>
          <a:xfrm>
            <a:off x="7499429" y="4919874"/>
            <a:ext cx="13722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8789F70-EF0F-2060-1F6E-B33DF38CFEBB}"/>
              </a:ext>
            </a:extLst>
          </p:cNvPr>
          <p:cNvSpPr txBox="1"/>
          <p:nvPr/>
        </p:nvSpPr>
        <p:spPr>
          <a:xfrm>
            <a:off x="9096091" y="4694535"/>
            <a:ext cx="2905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Far-Forward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B0 Tracking and Photon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Roman Pots and Off-Momentum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Zero-Degree Calorimeter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AC55024-A1EA-56A7-0A92-C848B94E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06" y="1537791"/>
            <a:ext cx="1669219" cy="129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A04B2C-3469-29AB-7536-A3B6B8ACD7DD}"/>
              </a:ext>
            </a:extLst>
          </p:cNvPr>
          <p:cNvSpPr txBox="1"/>
          <p:nvPr/>
        </p:nvSpPr>
        <p:spPr>
          <a:xfrm>
            <a:off x="8277725" y="1436996"/>
            <a:ext cx="72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PbW04 EMCAL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37A7D-E1B8-8D9E-54D1-809EDA0E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FC2CF-380E-2C99-F426-C42A9D08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pic>
        <p:nvPicPr>
          <p:cNvPr id="23" name="Picture 22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96257642-C1E1-E7E2-2A65-AD31A6DA3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157"/>
          <a:stretch/>
        </p:blipFill>
        <p:spPr>
          <a:xfrm>
            <a:off x="4358240" y="1242440"/>
            <a:ext cx="1600651" cy="109736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90F5C26-E26E-7A04-F45A-49B23AD55D64}"/>
              </a:ext>
            </a:extLst>
          </p:cNvPr>
          <p:cNvCxnSpPr>
            <a:cxnSpLocks/>
          </p:cNvCxnSpPr>
          <p:nvPr/>
        </p:nvCxnSpPr>
        <p:spPr>
          <a:xfrm>
            <a:off x="4358240" y="1175084"/>
            <a:ext cx="159509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6982A09-F0C6-C7C3-6DDF-599B69045117}"/>
              </a:ext>
            </a:extLst>
          </p:cNvPr>
          <p:cNvSpPr txBox="1"/>
          <p:nvPr/>
        </p:nvSpPr>
        <p:spPr>
          <a:xfrm>
            <a:off x="4897023" y="965025"/>
            <a:ext cx="637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8.5m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0A4C61-40CC-46CC-8119-83A0A284DDFC}"/>
              </a:ext>
            </a:extLst>
          </p:cNvPr>
          <p:cNvCxnSpPr>
            <a:cxnSpLocks/>
          </p:cNvCxnSpPr>
          <p:nvPr/>
        </p:nvCxnSpPr>
        <p:spPr>
          <a:xfrm flipH="1">
            <a:off x="7542440" y="1663463"/>
            <a:ext cx="643114" cy="3564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9D66C8-B938-49E5-B52D-2C1A46916F4B}"/>
              </a:ext>
            </a:extLst>
          </p:cNvPr>
          <p:cNvSpPr txBox="1"/>
          <p:nvPr/>
        </p:nvSpPr>
        <p:spPr>
          <a:xfrm>
            <a:off x="8254078" y="1983482"/>
            <a:ext cx="112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 Tracking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225DB1-DE55-4413-A49B-7FEFF2A0530B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904212" y="2137371"/>
            <a:ext cx="349866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15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FC33D-CBF3-6046-A806-3DC6664E45B7}"/>
              </a:ext>
            </a:extLst>
          </p:cNvPr>
          <p:cNvGrpSpPr/>
          <p:nvPr/>
        </p:nvGrpSpPr>
        <p:grpSpPr>
          <a:xfrm>
            <a:off x="501903" y="160380"/>
            <a:ext cx="11542889" cy="6492875"/>
            <a:chOff x="649111" y="347375"/>
            <a:chExt cx="11542889" cy="64928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A98062-0400-CF44-8001-E54EC3E9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111" y="347375"/>
              <a:ext cx="11542889" cy="649287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D38780-56B8-304D-BCEB-71BCFE63811F}"/>
                </a:ext>
              </a:extLst>
            </p:cNvPr>
            <p:cNvSpPr/>
            <p:nvPr/>
          </p:nvSpPr>
          <p:spPr>
            <a:xfrm>
              <a:off x="10595610" y="4926330"/>
              <a:ext cx="1596390" cy="1913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3ECD33-9CDB-214F-B02F-6874A74F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884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Far-Forward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2F00B-B0EA-FB44-AD53-99871120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67E73-0C59-E245-9B6E-DED9B01B2035}"/>
              </a:ext>
            </a:extLst>
          </p:cNvPr>
          <p:cNvGrpSpPr/>
          <p:nvPr/>
        </p:nvGrpSpPr>
        <p:grpSpPr>
          <a:xfrm rot="19946532">
            <a:off x="253866" y="6186204"/>
            <a:ext cx="620877" cy="613341"/>
            <a:chOff x="2353429" y="3038833"/>
            <a:chExt cx="4333865" cy="31419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722C23-7868-5C4E-AB16-79CFB5A46132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2" t="44538" r="9680" b="11472"/>
            <a:stretch/>
          </p:blipFill>
          <p:spPr>
            <a:xfrm>
              <a:off x="2353429" y="3038833"/>
              <a:ext cx="4333865" cy="31419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1FE6B3-2539-7248-9D09-C65ED85E3E8D}"/>
                </a:ext>
              </a:extLst>
            </p:cNvPr>
            <p:cNvSpPr/>
            <p:nvPr/>
          </p:nvSpPr>
          <p:spPr>
            <a:xfrm>
              <a:off x="4365744" y="3038833"/>
              <a:ext cx="508764" cy="233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3D5C1C-F95C-894F-A4BB-0C925ED1C6E1}"/>
              </a:ext>
            </a:extLst>
          </p:cNvPr>
          <p:cNvCxnSpPr>
            <a:cxnSpLocks/>
          </p:cNvCxnSpPr>
          <p:nvPr/>
        </p:nvCxnSpPr>
        <p:spPr>
          <a:xfrm flipV="1">
            <a:off x="953205" y="1412210"/>
            <a:ext cx="10836006" cy="50806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399B81-7C64-6746-B7B0-06A600ABA43F}"/>
              </a:ext>
            </a:extLst>
          </p:cNvPr>
          <p:cNvSpPr txBox="1"/>
          <p:nvPr/>
        </p:nvSpPr>
        <p:spPr>
          <a:xfrm>
            <a:off x="8796082" y="2045970"/>
            <a:ext cx="94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B1apf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7AA84BA-E5FE-E54E-8149-ABE9FB37F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05145"/>
              </p:ext>
            </p:extLst>
          </p:nvPr>
        </p:nvGraphicFramePr>
        <p:xfrm>
          <a:off x="6194166" y="4346580"/>
          <a:ext cx="5965631" cy="200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917">
                  <a:extLst>
                    <a:ext uri="{9D8B030D-6E8A-4147-A177-3AD203B41FA5}">
                      <a16:colId xmlns:a16="http://schemas.microsoft.com/office/drawing/2014/main" val="1464374880"/>
                    </a:ext>
                  </a:extLst>
                </a:gridCol>
                <a:gridCol w="2617714">
                  <a:extLst>
                    <a:ext uri="{9D8B030D-6E8A-4147-A177-3AD203B41FA5}">
                      <a16:colId xmlns:a16="http://schemas.microsoft.com/office/drawing/2014/main" val="2334621023"/>
                    </a:ext>
                  </a:extLst>
                </a:gridCol>
              </a:tblGrid>
              <a:tr h="3472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Detector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Acceptance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813616"/>
                  </a:ext>
                </a:extLst>
              </a:tr>
              <a:tr h="3472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Zero-Degree Calorimeter (ZDC)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𝜽 &lt; 5.5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(𝜂 &gt; 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591294"/>
                  </a:ext>
                </a:extLst>
              </a:tr>
              <a:tr h="3890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Roman Pots (2 stations)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0.0*</a:t>
                      </a:r>
                      <a:r>
                        <a:rPr lang="en-US" sz="1600" dirty="0"/>
                        <a:t> &lt; 𝜽 &lt; 5.0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(𝜂 &gt; 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381985"/>
                  </a:ext>
                </a:extLst>
              </a:tr>
              <a:tr h="3472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Off-Momentum Detectors (2 stations)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 &lt; 𝜽 &lt; 5.0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(𝜂 &gt; 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9800951"/>
                  </a:ext>
                </a:extLst>
              </a:tr>
              <a:tr h="5786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B0 Detector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5.5 &lt; 𝜽 &lt; 20.0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(4.6 &lt; 𝜂 &lt; 5.9)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056545"/>
                  </a:ext>
                </a:extLst>
              </a:tr>
            </a:tbl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D6000AEF-0290-2547-9B96-85CA003BF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4" y="792721"/>
            <a:ext cx="3498597" cy="27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D8E495-8AFA-EA45-8BB5-1EE747ED9A15}"/>
              </a:ext>
            </a:extLst>
          </p:cNvPr>
          <p:cNvSpPr txBox="1"/>
          <p:nvPr/>
        </p:nvSpPr>
        <p:spPr>
          <a:xfrm>
            <a:off x="4287881" y="776876"/>
            <a:ext cx="121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PbW04 EMCAL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42444B-7DDE-EF4E-A8AB-A8564CB3C422}"/>
              </a:ext>
            </a:extLst>
          </p:cNvPr>
          <p:cNvCxnSpPr>
            <a:cxnSpLocks/>
          </p:cNvCxnSpPr>
          <p:nvPr/>
        </p:nvCxnSpPr>
        <p:spPr>
          <a:xfrm flipV="1">
            <a:off x="4437359" y="1975462"/>
            <a:ext cx="446039" cy="6041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EB137-3E8A-900C-15FB-AF587FB6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5909-A830-27CC-95A7-75CDA381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Epiphany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B756B-C54E-42CB-841F-28C562C2E478}"/>
              </a:ext>
            </a:extLst>
          </p:cNvPr>
          <p:cNvSpPr txBox="1"/>
          <p:nvPr/>
        </p:nvSpPr>
        <p:spPr>
          <a:xfrm>
            <a:off x="3781677" y="5268268"/>
            <a:ext cx="22295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talk by A. Jentsch</a:t>
            </a:r>
            <a:br>
              <a:rPr lang="en-US" dirty="0"/>
            </a:br>
            <a:r>
              <a:rPr lang="en-US" dirty="0"/>
              <a:t>(Wednesday)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DFDE2-EF86-4B2D-87A3-E39BA25BED9A}"/>
              </a:ext>
            </a:extLst>
          </p:cNvPr>
          <p:cNvCxnSpPr>
            <a:cxnSpLocks/>
          </p:cNvCxnSpPr>
          <p:nvPr/>
        </p:nvCxnSpPr>
        <p:spPr>
          <a:xfrm flipH="1">
            <a:off x="2607514" y="1013976"/>
            <a:ext cx="156922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5E4706-0CB2-4668-83A7-1468B8DD24FB}"/>
              </a:ext>
            </a:extLst>
          </p:cNvPr>
          <p:cNvCxnSpPr>
            <a:cxnSpLocks/>
          </p:cNvCxnSpPr>
          <p:nvPr/>
        </p:nvCxnSpPr>
        <p:spPr>
          <a:xfrm flipH="1">
            <a:off x="3392129" y="1697318"/>
            <a:ext cx="713822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E76C82-188D-429C-B26E-9E369F8BA357}"/>
              </a:ext>
            </a:extLst>
          </p:cNvPr>
          <p:cNvSpPr txBox="1"/>
          <p:nvPr/>
        </p:nvSpPr>
        <p:spPr>
          <a:xfrm>
            <a:off x="4320375" y="1545446"/>
            <a:ext cx="133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 Tracking</a:t>
            </a:r>
          </a:p>
        </p:txBody>
      </p:sp>
    </p:spTree>
    <p:extLst>
      <p:ext uri="{BB962C8B-B14F-4D97-AF65-F5344CB8AC3E}">
        <p14:creationId xmlns:p14="http://schemas.microsoft.com/office/powerpoint/2010/main" val="1049217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1832</TotalTime>
  <Words>2208</Words>
  <Application>Microsoft Office PowerPoint</Application>
  <PresentationFormat>Widescreen</PresentationFormat>
  <Paragraphs>477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AAAAAB+Arial-BoldMT</vt:lpstr>
      <vt:lpstr>AAAAAC+ArialMT</vt:lpstr>
      <vt:lpstr>Arial</vt:lpstr>
      <vt:lpstr>ArialMT</vt:lpstr>
      <vt:lpstr>Calibri</vt:lpstr>
      <vt:lpstr>Calibri Light</vt:lpstr>
      <vt:lpstr>Comic Sans MS</vt:lpstr>
      <vt:lpstr>Helvetica</vt:lpstr>
      <vt:lpstr>Roboto</vt:lpstr>
      <vt:lpstr>Symbol</vt:lpstr>
      <vt:lpstr>Times New Roman</vt:lpstr>
      <vt:lpstr>Office Theme</vt:lpstr>
      <vt:lpstr>The ePIC Detector</vt:lpstr>
      <vt:lpstr>The EIC Physics Program</vt:lpstr>
      <vt:lpstr>Requirements for an a EIC Detector</vt:lpstr>
      <vt:lpstr>A Brief Timeline</vt:lpstr>
      <vt:lpstr>ECCE and ATHENA</vt:lpstr>
      <vt:lpstr>The ePIC Collaboration</vt:lpstr>
      <vt:lpstr>PowerPoint Presentation</vt:lpstr>
      <vt:lpstr>Far-Forward and Far-Backward Detectors</vt:lpstr>
      <vt:lpstr>The Far-Forward Detectors</vt:lpstr>
      <vt:lpstr>Far Backwards Detectors</vt:lpstr>
      <vt:lpstr>Tracking</vt:lpstr>
      <vt:lpstr>Tracking</vt:lpstr>
      <vt:lpstr>Tracking</vt:lpstr>
      <vt:lpstr>Calorimetry</vt:lpstr>
      <vt:lpstr>Barrel ECal Technology Selection</vt:lpstr>
      <vt:lpstr>Particle ID</vt:lpstr>
      <vt:lpstr>Backwards PID Technology Selection</vt:lpstr>
      <vt:lpstr>ePIC Streaming DAQ</vt:lpstr>
      <vt:lpstr>EIC Project R&amp;D Activities</vt:lpstr>
      <vt:lpstr>Work Underway on ePIC Design</vt:lpstr>
      <vt:lpstr>ePIC Physics Studies</vt:lpstr>
      <vt:lpstr>Engineering Design</vt:lpstr>
      <vt:lpstr>EIC Project Schedule</vt:lpstr>
      <vt:lpstr>NSAC Long Range Plan - QCD Town Hall</vt:lpstr>
      <vt:lpstr>Conclusions</vt:lpstr>
      <vt:lpstr>ePIC Resources</vt:lpstr>
      <vt:lpstr>PowerPoint Presentation</vt:lpstr>
      <vt:lpstr>The ePIC Collaboration</vt:lpstr>
      <vt:lpstr>Example: EM  Calorimetry Requirements</vt:lpstr>
      <vt:lpstr>Why a Crossing Angle?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Detectors</dc:title>
  <dc:creator>John Lajoie</dc:creator>
  <cp:lastModifiedBy>Lajoie, John G [PHYSA]</cp:lastModifiedBy>
  <cp:revision>516</cp:revision>
  <cp:lastPrinted>2022-09-21T16:20:09Z</cp:lastPrinted>
  <dcterms:created xsi:type="dcterms:W3CDTF">2022-06-05T17:25:16Z</dcterms:created>
  <dcterms:modified xsi:type="dcterms:W3CDTF">2023-01-16T13:31:01Z</dcterms:modified>
</cp:coreProperties>
</file>