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9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5833" r:id="rId12"/>
    <p:sldId id="5831" r:id="rId13"/>
    <p:sldId id="5832" r:id="rId14"/>
    <p:sldId id="5840" r:id="rId15"/>
    <p:sldId id="5841" r:id="rId16"/>
    <p:sldId id="5842" r:id="rId17"/>
    <p:sldId id="284" r:id="rId18"/>
    <p:sldId id="5843" r:id="rId19"/>
    <p:sldId id="38978" r:id="rId20"/>
    <p:sldId id="38979" r:id="rId21"/>
    <p:sldId id="38981" r:id="rId22"/>
    <p:sldId id="38982" r:id="rId23"/>
    <p:sldId id="38974" r:id="rId24"/>
    <p:sldId id="38973" r:id="rId25"/>
    <p:sldId id="38975" r:id="rId26"/>
    <p:sldId id="38976" r:id="rId27"/>
    <p:sldId id="38977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6"/>
    <p:restoredTop sz="95781"/>
  </p:normalViewPr>
  <p:slideViewPr>
    <p:cSldViewPr snapToGrid="0" showGuides="1">
      <p:cViewPr>
        <p:scale>
          <a:sx n="160" d="100"/>
          <a:sy n="160" d="100"/>
        </p:scale>
        <p:origin x="312" y="776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30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8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8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72" y="0"/>
            <a:ext cx="8624426" cy="3602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24699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B3E30E-2B22-CE97-1F6D-EFD55575A7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" r="22"/>
          <a:stretch/>
        </p:blipFill>
        <p:spPr>
          <a:xfrm>
            <a:off x="7348785" y="4566547"/>
            <a:ext cx="158191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69CB2-F247-0514-8C86-02F4A46E25ED}"/>
              </a:ext>
            </a:extLst>
          </p:cNvPr>
          <p:cNvSpPr txBox="1"/>
          <p:nvPr userDrawn="1"/>
        </p:nvSpPr>
        <p:spPr>
          <a:xfrm>
            <a:off x="2262352" y="4891056"/>
            <a:ext cx="1899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F51E0-6EA8-9385-FAD4-CE05FAD36F07}"/>
              </a:ext>
            </a:extLst>
          </p:cNvPr>
          <p:cNvSpPr txBox="1"/>
          <p:nvPr userDrawn="1"/>
        </p:nvSpPr>
        <p:spPr>
          <a:xfrm>
            <a:off x="6292509" y="4850832"/>
            <a:ext cx="18997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Joosten &amp;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</a:rPr>
              <a:t>Diefenthaler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, DNP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F59C6-BD17-4CBB-AA64-2988585835F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319697" y="60953"/>
            <a:ext cx="519503" cy="3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74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9.png"/><Relationship Id="rId7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image" Target="../media/image59.tiff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18D3-CD9E-64CC-BB42-066711A56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Epic – leveraging the </a:t>
            </a:r>
            <a:r>
              <a:rPr lang="en-US" dirty="0" err="1"/>
              <a:t>eic</a:t>
            </a:r>
            <a:r>
              <a:rPr lang="en-US" dirty="0"/>
              <a:t> on day 1</a:t>
            </a:r>
          </a:p>
        </p:txBody>
      </p:sp>
      <p:pic>
        <p:nvPicPr>
          <p:cNvPr id="13" name="Picture Placeholder 12" descr="A black and yellow sphere with red circles&#10;&#10;Description automatically generated">
            <a:extLst>
              <a:ext uri="{FF2B5EF4-FFF2-40B4-BE49-F238E27FC236}">
                <a16:creationId xmlns:a16="http://schemas.microsoft.com/office/drawing/2014/main" id="{B7A158F3-92DA-5C5C-4C70-F3E0A9D676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71" b="171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53899D1A-3F6A-4473-F13E-6267BDD9C8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APS DNP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00D22B-92AB-74CC-95F8-307AA1421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Sylvester </a:t>
            </a:r>
            <a:r>
              <a:rPr lang="en-US" dirty="0" err="1"/>
              <a:t>joosten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FCA5F0-20B5-0CE5-3F52-70DDA503D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Argonne National Laboratory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5C3C44-EF0F-3794-FD3E-B86DE8ABC5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Markus </a:t>
            </a:r>
            <a:r>
              <a:rPr lang="en-US" dirty="0" err="1"/>
              <a:t>diefenthaler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88D80F-E142-F681-34AB-B976175712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Jefferson Lab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656CB4-3955-DC5B-5D54-0EAB9B11F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B2DD03-48BF-247D-4505-A2362472C52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90333C-5F1B-71FC-0B4D-813742D7F1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Monday, October 7,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DFEF-6AD1-CE73-710A-7289E58F4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24" y="104289"/>
            <a:ext cx="1016679" cy="730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BFFC70-B53B-334C-C380-C9F21DDEE73D}"/>
              </a:ext>
            </a:extLst>
          </p:cNvPr>
          <p:cNvSpPr txBox="1"/>
          <p:nvPr/>
        </p:nvSpPr>
        <p:spPr>
          <a:xfrm>
            <a:off x="335897" y="3837285"/>
            <a:ext cx="4583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This work is supported by the U.S. Department of</a:t>
            </a:r>
          </a:p>
          <a:p>
            <a:r>
              <a:rPr lang="en-US" sz="800" dirty="0"/>
              <a:t>Energy, Office of Science, Office of Nuclear Physics,</a:t>
            </a:r>
          </a:p>
          <a:p>
            <a:r>
              <a:rPr lang="en-US" sz="800" dirty="0"/>
              <a:t>under contract DE-AC02-06CH11357.</a:t>
            </a:r>
          </a:p>
        </p:txBody>
      </p:sp>
    </p:spTree>
    <p:extLst>
      <p:ext uri="{BB962C8B-B14F-4D97-AF65-F5344CB8AC3E}">
        <p14:creationId xmlns:p14="http://schemas.microsoft.com/office/powerpoint/2010/main" val="31876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9589B-A75B-ED2D-A73A-24F9CCF1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0817"/>
            <a:ext cx="8382000" cy="746522"/>
          </a:xfrm>
        </p:spPr>
        <p:txBody>
          <a:bodyPr/>
          <a:lstStyle/>
          <a:p>
            <a:r>
              <a:rPr lang="en-US" dirty="0"/>
              <a:t>The central epic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0D9ECB-1A04-4BA0-2F03-8424883F3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10</a:t>
            </a:fld>
            <a:endParaRPr lang="en-US"/>
          </a:p>
        </p:txBody>
      </p:sp>
      <p:pic>
        <p:nvPicPr>
          <p:cNvPr id="40" name="Picture 39" descr="A diagram of a machine&#10;&#10;Description automatically generated">
            <a:extLst>
              <a:ext uri="{FF2B5EF4-FFF2-40B4-BE49-F238E27FC236}">
                <a16:creationId xmlns:a16="http://schemas.microsoft.com/office/drawing/2014/main" id="{F0933688-BC31-53BB-BE6B-65540AD0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22" y="625705"/>
            <a:ext cx="8749278" cy="41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57724-7284-DC45-B4A1-206516E79D65}"/>
              </a:ext>
            </a:extLst>
          </p:cNvPr>
          <p:cNvCxnSpPr>
            <a:cxnSpLocks/>
          </p:cNvCxnSpPr>
          <p:nvPr/>
        </p:nvCxnSpPr>
        <p:spPr>
          <a:xfrm flipH="1">
            <a:off x="4565289" y="728214"/>
            <a:ext cx="5670" cy="39328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293B6B8-C8C8-BC4D-A63B-CFBD7D02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Tracking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25D1C-12E9-F14D-94DD-9DDD66303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676" r="4411"/>
          <a:stretch/>
        </p:blipFill>
        <p:spPr>
          <a:xfrm>
            <a:off x="5688237" y="-54"/>
            <a:ext cx="1083994" cy="645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6C392-31A1-CF4F-B2C2-4D67C926190A}"/>
              </a:ext>
            </a:extLst>
          </p:cNvPr>
          <p:cNvSpPr txBox="1"/>
          <p:nvPr/>
        </p:nvSpPr>
        <p:spPr>
          <a:xfrm>
            <a:off x="215537" y="474298"/>
            <a:ext cx="1323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C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  <a:r>
              <a:rPr lang="en-US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Tracker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694BE5-82A9-5E4E-A582-8B8CBB42A1CB}"/>
              </a:ext>
            </a:extLst>
          </p:cNvPr>
          <p:cNvCxnSpPr/>
          <p:nvPr/>
        </p:nvCxnSpPr>
        <p:spPr>
          <a:xfrm>
            <a:off x="5994223" y="508864"/>
            <a:ext cx="0" cy="411640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AA258F-6496-AD43-94D0-63C7F41B5C86}"/>
              </a:ext>
            </a:extLst>
          </p:cNvPr>
          <p:cNvCxnSpPr>
            <a:cxnSpLocks/>
          </p:cNvCxnSpPr>
          <p:nvPr/>
        </p:nvCxnSpPr>
        <p:spPr>
          <a:xfrm>
            <a:off x="256528" y="745787"/>
            <a:ext cx="883935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D7D180-8278-6A4C-A4D0-73CF5104AF19}"/>
              </a:ext>
            </a:extLst>
          </p:cNvPr>
          <p:cNvSpPr txBox="1"/>
          <p:nvPr/>
        </p:nvSpPr>
        <p:spPr>
          <a:xfrm>
            <a:off x="3959364" y="1688162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Main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1D135-0AC1-5B4E-9E70-611A726720A2}"/>
              </a:ext>
            </a:extLst>
          </p:cNvPr>
          <p:cNvSpPr txBox="1"/>
          <p:nvPr/>
        </p:nvSpPr>
        <p:spPr>
          <a:xfrm>
            <a:off x="3794368" y="2799215"/>
            <a:ext cx="160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Proven Technology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5554B-80F5-C64F-AFC0-94D7AFCCB102}"/>
              </a:ext>
            </a:extLst>
          </p:cNvPr>
          <p:cNvGrpSpPr/>
          <p:nvPr/>
        </p:nvGrpSpPr>
        <p:grpSpPr>
          <a:xfrm>
            <a:off x="3880924" y="3768731"/>
            <a:ext cx="1383326" cy="286806"/>
            <a:chOff x="5519962" y="5092621"/>
            <a:chExt cx="1844435" cy="3824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F241D-E1A7-3E41-8590-EF50C98F866A}"/>
                </a:ext>
              </a:extLst>
            </p:cNvPr>
            <p:cNvSpPr txBox="1"/>
            <p:nvPr/>
          </p:nvSpPr>
          <p:spPr>
            <a:xfrm>
              <a:off x="5519962" y="5105698"/>
              <a:ext cx="1824976" cy="369332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E7F187E-BD24-704B-8122-A18802A56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C4F3F-8175-9549-8AFC-CB1A9C564A7E}"/>
              </a:ext>
            </a:extLst>
          </p:cNvPr>
          <p:cNvCxnSpPr/>
          <p:nvPr/>
        </p:nvCxnSpPr>
        <p:spPr>
          <a:xfrm>
            <a:off x="3107725" y="544696"/>
            <a:ext cx="0" cy="411640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664280-09C7-124A-B040-E71F91C35001}"/>
              </a:ext>
            </a:extLst>
          </p:cNvPr>
          <p:cNvCxnSpPr>
            <a:cxnSpLocks/>
          </p:cNvCxnSpPr>
          <p:nvPr/>
        </p:nvCxnSpPr>
        <p:spPr>
          <a:xfrm>
            <a:off x="1641120" y="2399211"/>
            <a:ext cx="3500" cy="226188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68C4A7-D730-2744-BFC0-8B478EB2F38A}"/>
              </a:ext>
            </a:extLst>
          </p:cNvPr>
          <p:cNvCxnSpPr>
            <a:cxnSpLocks/>
          </p:cNvCxnSpPr>
          <p:nvPr/>
        </p:nvCxnSpPr>
        <p:spPr>
          <a:xfrm>
            <a:off x="173103" y="2822676"/>
            <a:ext cx="883935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FCDF0-69AF-A145-946E-36917439B3D1}"/>
              </a:ext>
            </a:extLst>
          </p:cNvPr>
          <p:cNvCxnSpPr>
            <a:cxnSpLocks/>
          </p:cNvCxnSpPr>
          <p:nvPr/>
        </p:nvCxnSpPr>
        <p:spPr>
          <a:xfrm>
            <a:off x="239007" y="3775026"/>
            <a:ext cx="883935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8652C6-3996-9345-B231-B236C1A858C3}"/>
              </a:ext>
            </a:extLst>
          </p:cNvPr>
          <p:cNvSpPr txBox="1"/>
          <p:nvPr/>
        </p:nvSpPr>
        <p:spPr>
          <a:xfrm>
            <a:off x="1750140" y="491873"/>
            <a:ext cx="1214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Tracker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8A6CA1-C6B5-0742-BCAD-6A5A30E3BF7F}"/>
              </a:ext>
            </a:extLst>
          </p:cNvPr>
          <p:cNvSpPr txBox="1"/>
          <p:nvPr/>
        </p:nvSpPr>
        <p:spPr>
          <a:xfrm>
            <a:off x="3423250" y="491873"/>
            <a:ext cx="2173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Barrel MPGD Tracker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5EB790-4A70-634A-B05E-E5764920B987}"/>
              </a:ext>
            </a:extLst>
          </p:cNvPr>
          <p:cNvSpPr txBox="1"/>
          <p:nvPr/>
        </p:nvSpPr>
        <p:spPr>
          <a:xfrm>
            <a:off x="7057132" y="474298"/>
            <a:ext cx="1285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EndcapTracker</a:t>
            </a:r>
            <a:endParaRPr lang="en-US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9C6927-215D-6A4D-B1FC-0C2D76514486}"/>
              </a:ext>
            </a:extLst>
          </p:cNvPr>
          <p:cNvCxnSpPr>
            <a:cxnSpLocks/>
          </p:cNvCxnSpPr>
          <p:nvPr/>
        </p:nvCxnSpPr>
        <p:spPr>
          <a:xfrm>
            <a:off x="10977602" y="2686570"/>
            <a:ext cx="0" cy="116654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page9image1231554976">
            <a:extLst>
              <a:ext uri="{FF2B5EF4-FFF2-40B4-BE49-F238E27FC236}">
                <a16:creationId xmlns:a16="http://schemas.microsoft.com/office/drawing/2014/main" id="{47805715-FFF6-C04F-A838-CDB12F9D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05" y="775080"/>
            <a:ext cx="1116301" cy="72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7FD45368-CC7B-C042-AAAE-A0E4EEFC6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63572" y="1037999"/>
            <a:ext cx="1022510" cy="566010"/>
          </a:xfrm>
          <a:prstGeom prst="rect">
            <a:avLst/>
          </a:prstGeom>
        </p:spPr>
      </p:pic>
      <p:pic>
        <p:nvPicPr>
          <p:cNvPr id="2050" name="Picture 2" descr="page9image1243486400">
            <a:extLst>
              <a:ext uri="{FF2B5EF4-FFF2-40B4-BE49-F238E27FC236}">
                <a16:creationId xmlns:a16="http://schemas.microsoft.com/office/drawing/2014/main" id="{0D4E4548-6E6E-7047-B681-59DBB7B2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842" r="3856" b="1723"/>
          <a:stretch/>
        </p:blipFill>
        <p:spPr bwMode="auto">
          <a:xfrm>
            <a:off x="3238601" y="845500"/>
            <a:ext cx="1255042" cy="5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20image1035475344">
            <a:extLst>
              <a:ext uri="{FF2B5EF4-FFF2-40B4-BE49-F238E27FC236}">
                <a16:creationId xmlns:a16="http://schemas.microsoft.com/office/drawing/2014/main" id="{22B2126B-CE7F-F14D-9A4B-72B7E4F9A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8" t="9406" r="24982" b="10173"/>
          <a:stretch/>
        </p:blipFill>
        <p:spPr bwMode="auto">
          <a:xfrm>
            <a:off x="1016709" y="823614"/>
            <a:ext cx="1233072" cy="96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1F1B91-21D6-7F46-ADAD-1A4730B86666}"/>
              </a:ext>
            </a:extLst>
          </p:cNvPr>
          <p:cNvCxnSpPr>
            <a:cxnSpLocks/>
          </p:cNvCxnSpPr>
          <p:nvPr/>
        </p:nvCxnSpPr>
        <p:spPr>
          <a:xfrm flipH="1">
            <a:off x="7650840" y="736319"/>
            <a:ext cx="5670" cy="39328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DEA7AA-A3C7-3C4B-A379-C4272EB1E7B8}"/>
              </a:ext>
            </a:extLst>
          </p:cNvPr>
          <p:cNvSpPr txBox="1"/>
          <p:nvPr/>
        </p:nvSpPr>
        <p:spPr>
          <a:xfrm>
            <a:off x="4568315" y="1955002"/>
            <a:ext cx="1533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Tracking close to </a:t>
            </a:r>
            <a:r>
              <a:rPr lang="en-US" sz="900" dirty="0" err="1"/>
              <a:t>hpDIRC</a:t>
            </a:r>
            <a:r>
              <a:rPr lang="en-US" sz="900" dirty="0"/>
              <a:t> detector to</a:t>
            </a:r>
            <a:r>
              <a:rPr lang="en-US" sz="900" dirty="0">
                <a:sym typeface="Wingdings" pitchFamily="2" charset="2"/>
              </a:rPr>
              <a:t> </a:t>
            </a:r>
            <a:r>
              <a:rPr lang="en-US" sz="900" dirty="0"/>
              <a:t>improve angular and space point resolution. </a:t>
            </a:r>
            <a:br>
              <a:rPr lang="en-US" sz="900" dirty="0"/>
            </a:br>
            <a:r>
              <a:rPr lang="en-US" sz="900" dirty="0"/>
              <a:t>Redundancy and pattern recognition for tracking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22267-FBF5-AE41-84D4-FAC32ADD5141}"/>
              </a:ext>
            </a:extLst>
          </p:cNvPr>
          <p:cNvSpPr txBox="1"/>
          <p:nvPr/>
        </p:nvSpPr>
        <p:spPr>
          <a:xfrm>
            <a:off x="3158560" y="1953298"/>
            <a:ext cx="146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Provide redundancy and pattern recognition for tracking </a:t>
            </a:r>
          </a:p>
          <a:p>
            <a:endParaRPr lang="en-US" sz="9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7ED978-2D3D-5943-B43B-5BC611AC92BE}"/>
              </a:ext>
            </a:extLst>
          </p:cNvPr>
          <p:cNvSpPr txBox="1"/>
          <p:nvPr/>
        </p:nvSpPr>
        <p:spPr>
          <a:xfrm>
            <a:off x="7670916" y="1927176"/>
            <a:ext cx="146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Provide redundancy and pattern recognition for tracking </a:t>
            </a:r>
          </a:p>
          <a:p>
            <a:endParaRPr lang="en-US" sz="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38494A-81F6-994D-BF26-3C8B776F6CA2}"/>
              </a:ext>
            </a:extLst>
          </p:cNvPr>
          <p:cNvSpPr txBox="1"/>
          <p:nvPr/>
        </p:nvSpPr>
        <p:spPr>
          <a:xfrm>
            <a:off x="3108665" y="3039142"/>
            <a:ext cx="145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Cylindrical resistive Micromegas technology Used: ATLAS NSW, CLAS12, SPHENIX, MINOS&amp; T2K TPC</a:t>
            </a:r>
          </a:p>
          <a:p>
            <a:endParaRPr lang="en-US" sz="9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42CAC-8BEE-8741-A8B4-9E1E668776E5}"/>
              </a:ext>
            </a:extLst>
          </p:cNvPr>
          <p:cNvSpPr txBox="1"/>
          <p:nvPr/>
        </p:nvSpPr>
        <p:spPr>
          <a:xfrm>
            <a:off x="7636981" y="3804905"/>
            <a:ext cx="1594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GEM- 𝜇</a:t>
            </a:r>
            <a:r>
              <a:rPr lang="en-US" sz="900" dirty="0" err="1"/>
              <a:t>Rwell</a:t>
            </a:r>
            <a:r>
              <a:rPr lang="en-US" sz="900" dirty="0"/>
              <a:t> hybrid configuration with increased gain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B82FE403-4FEE-2740-BF2D-FA877E2241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6" t="5032" r="1090" b="2159"/>
          <a:stretch/>
        </p:blipFill>
        <p:spPr>
          <a:xfrm>
            <a:off x="7987148" y="4289654"/>
            <a:ext cx="1037063" cy="31267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906979-B6A4-2647-96FB-2CA4A768C937}"/>
              </a:ext>
            </a:extLst>
          </p:cNvPr>
          <p:cNvSpPr txBox="1"/>
          <p:nvPr/>
        </p:nvSpPr>
        <p:spPr>
          <a:xfrm>
            <a:off x="4554426" y="4038750"/>
            <a:ext cx="155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24 planar Thin-gap &amp; double amplification (GEM &amp; </a:t>
            </a:r>
            <a:r>
              <a:rPr lang="el-GR" sz="900" dirty="0"/>
              <a:t>μ</a:t>
            </a:r>
            <a:r>
              <a:rPr lang="en-US" sz="900" dirty="0"/>
              <a:t>RWELL) modules &amp; </a:t>
            </a:r>
          </a:p>
          <a:p>
            <a:r>
              <a:rPr lang="en-US" sz="900" dirty="0"/>
              <a:t>2D-strip readout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7B63B-5B2C-ED41-8336-39AA048C12FE}"/>
              </a:ext>
            </a:extLst>
          </p:cNvPr>
          <p:cNvSpPr txBox="1"/>
          <p:nvPr/>
        </p:nvSpPr>
        <p:spPr>
          <a:xfrm>
            <a:off x="226251" y="2472909"/>
            <a:ext cx="144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Displaced vertex reconstruction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32B056-955D-7E43-A1B5-DE638D395BC0}"/>
              </a:ext>
            </a:extLst>
          </p:cNvPr>
          <p:cNvSpPr txBox="1"/>
          <p:nvPr/>
        </p:nvSpPr>
        <p:spPr>
          <a:xfrm>
            <a:off x="480010" y="1919911"/>
            <a:ext cx="22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Excellent momentum 0.05%pT⊕0.5%</a:t>
            </a:r>
          </a:p>
          <a:p>
            <a:r>
              <a:rPr lang="en-US" sz="900" dirty="0"/>
              <a:t>and spatial resolution 20</a:t>
            </a:r>
            <a:r>
              <a:rPr lang="en-US" sz="900" dirty="0">
                <a:latin typeface="Symbol" pitchFamily="2" charset="2"/>
              </a:rPr>
              <a:t>m</a:t>
            </a:r>
            <a:r>
              <a:rPr lang="en-US" sz="900" dirty="0"/>
              <a:t>m/</a:t>
            </a:r>
            <a:r>
              <a:rPr lang="en-US" sz="900" dirty="0" err="1"/>
              <a:t>pT</a:t>
            </a:r>
            <a:r>
              <a:rPr lang="en-US" sz="900" dirty="0"/>
              <a:t>⊕ 5</a:t>
            </a:r>
            <a:r>
              <a:rPr lang="en-US" sz="900" dirty="0">
                <a:latin typeface="Symbol" pitchFamily="2" charset="2"/>
              </a:rPr>
              <a:t>m</a:t>
            </a:r>
            <a:r>
              <a:rPr lang="en-US" sz="900" dirty="0"/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D0AA1-69D7-FB4A-8D2E-CB2BD48A2F79}"/>
              </a:ext>
            </a:extLst>
          </p:cNvPr>
          <p:cNvSpPr txBox="1"/>
          <p:nvPr/>
        </p:nvSpPr>
        <p:spPr>
          <a:xfrm>
            <a:off x="262648" y="2912870"/>
            <a:ext cx="138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Monolithic Active Pixel Sensor </a:t>
            </a:r>
            <a:r>
              <a:rPr lang="en-US" sz="900" dirty="0">
                <a:sym typeface="Wingdings" pitchFamily="2" charset="2"/>
              </a:rPr>
              <a:t> ALICE ITS3 MOSAIX sensor (</a:t>
            </a:r>
            <a:r>
              <a:rPr lang="en-US" sz="900" dirty="0">
                <a:cs typeface="Calibri" panose="020F0502020204030204" pitchFamily="34" charset="0"/>
              </a:rPr>
              <a:t>65 nm)</a:t>
            </a:r>
            <a:endParaRPr lang="en-US" sz="900" dirty="0">
              <a:sym typeface="Wingdings" pitchFamily="2" charset="2"/>
            </a:endParaRPr>
          </a:p>
          <a:p>
            <a:pPr>
              <a:buClr>
                <a:srgbClr val="0096FF"/>
              </a:buClr>
            </a:pPr>
            <a:r>
              <a:rPr lang="en-US" sz="900" dirty="0">
                <a:cs typeface="Calibri" panose="020F0502020204030204" pitchFamily="34" charset="0"/>
              </a:rPr>
              <a:t>small pixels (~18 mm) and power consumption (&lt;20 </a:t>
            </a:r>
            <a:r>
              <a:rPr lang="en-US" sz="900" dirty="0" err="1">
                <a:cs typeface="Calibri" panose="020F0502020204030204" pitchFamily="34" charset="0"/>
              </a:rPr>
              <a:t>mW</a:t>
            </a:r>
            <a:r>
              <a:rPr lang="en-US" sz="900" dirty="0">
                <a:cs typeface="Calibri" panose="020F0502020204030204" pitchFamily="34" charset="0"/>
              </a:rPr>
              <a:t>/cm</a:t>
            </a:r>
            <a:r>
              <a:rPr lang="en-US" sz="900" baseline="30000" dirty="0">
                <a:cs typeface="Calibri" panose="020F0502020204030204" pitchFamily="34" charset="0"/>
              </a:rPr>
              <a:t>2</a:t>
            </a:r>
            <a:r>
              <a:rPr lang="en-US" sz="900" dirty="0"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AE589E-78DD-1A49-8FB1-6EEEA806DEA3}"/>
              </a:ext>
            </a:extLst>
          </p:cNvPr>
          <p:cNvSpPr txBox="1"/>
          <p:nvPr/>
        </p:nvSpPr>
        <p:spPr>
          <a:xfrm>
            <a:off x="6025642" y="1949680"/>
            <a:ext cx="162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Excellent momentum 0.05 (0.10)% pT⊕1.0 (2.0)%</a:t>
            </a:r>
          </a:p>
          <a:p>
            <a:r>
              <a:rPr lang="en-US" sz="900" dirty="0"/>
              <a:t>and spatial resolution</a:t>
            </a:r>
          </a:p>
          <a:p>
            <a:r>
              <a:rPr lang="en-US" sz="900" dirty="0"/>
              <a:t>30</a:t>
            </a:r>
            <a:r>
              <a:rPr lang="en-US" sz="900" dirty="0">
                <a:latin typeface="Symbol" pitchFamily="2" charset="2"/>
              </a:rPr>
              <a:t>m</a:t>
            </a:r>
            <a:r>
              <a:rPr lang="en-US" sz="900" dirty="0"/>
              <a:t>m/</a:t>
            </a:r>
            <a:r>
              <a:rPr lang="en-US" sz="900" dirty="0" err="1"/>
              <a:t>pT</a:t>
            </a:r>
            <a:r>
              <a:rPr lang="en-US" sz="900" dirty="0"/>
              <a:t>⊕ (20 – 40) </a:t>
            </a:r>
            <a:r>
              <a:rPr lang="en-US" sz="900" dirty="0">
                <a:latin typeface="Symbol" pitchFamily="2" charset="2"/>
              </a:rPr>
              <a:t>m</a:t>
            </a:r>
            <a:r>
              <a:rPr lang="en-US" sz="900" dirty="0"/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4F5C83-DDAE-7C4A-A347-B92FB7068884}"/>
              </a:ext>
            </a:extLst>
          </p:cNvPr>
          <p:cNvSpPr txBox="1"/>
          <p:nvPr/>
        </p:nvSpPr>
        <p:spPr>
          <a:xfrm>
            <a:off x="1615880" y="3790901"/>
            <a:ext cx="1509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EIC Large Area Sensor (LAS), modification of ITS3 sensor with 5 or 6 RSU forming staves as the basic building elements for the Outer Barrel </a:t>
            </a:r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F57192E5-233B-EE46-ABCE-39D04C2AF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1485" y="4533262"/>
            <a:ext cx="1604252" cy="4528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C4A5D42-ADBE-FD48-A334-5E2A7B7C56E2}"/>
              </a:ext>
            </a:extLst>
          </p:cNvPr>
          <p:cNvSpPr txBox="1"/>
          <p:nvPr/>
        </p:nvSpPr>
        <p:spPr>
          <a:xfrm>
            <a:off x="6017663" y="3781317"/>
            <a:ext cx="1509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EIC Large Area Sensor (LAS), staves as the basic building elements for the MAPS disks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D4B245-3624-7E48-BC63-F51E6DF4FDEE}"/>
              </a:ext>
            </a:extLst>
          </p:cNvPr>
          <p:cNvSpPr txBox="1"/>
          <p:nvPr/>
        </p:nvSpPr>
        <p:spPr>
          <a:xfrm>
            <a:off x="3211082" y="1424074"/>
            <a:ext cx="1414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MicroMegas</a:t>
            </a:r>
            <a:r>
              <a:rPr lang="en-US" sz="1050" dirty="0"/>
              <a:t> Tracker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F059DB-7EA8-FB4E-BFAC-E0DB14CFF13E}"/>
              </a:ext>
            </a:extLst>
          </p:cNvPr>
          <p:cNvSpPr txBox="1"/>
          <p:nvPr/>
        </p:nvSpPr>
        <p:spPr>
          <a:xfrm>
            <a:off x="4682074" y="1424074"/>
            <a:ext cx="12202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50" dirty="0"/>
              <a:t>μ</a:t>
            </a:r>
            <a:r>
              <a:rPr lang="en-US" sz="1050" dirty="0"/>
              <a:t>RWELL Tracker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4F4389-7EC4-054D-A90D-9C6529C59F3A}"/>
              </a:ext>
            </a:extLst>
          </p:cNvPr>
          <p:cNvSpPr txBox="1"/>
          <p:nvPr/>
        </p:nvSpPr>
        <p:spPr>
          <a:xfrm>
            <a:off x="8500754" y="1408775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900" dirty="0"/>
              <a:t>μ</a:t>
            </a:r>
            <a:r>
              <a:rPr lang="en-US" sz="900" dirty="0"/>
              <a:t>RWELL </a:t>
            </a:r>
          </a:p>
          <a:p>
            <a:pPr algn="ctr"/>
            <a:r>
              <a:rPr lang="en-US" sz="900" dirty="0"/>
              <a:t>Disks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54E44C-8D51-8E40-AFC2-A3A8D7E0F8E6}"/>
              </a:ext>
            </a:extLst>
          </p:cNvPr>
          <p:cNvSpPr txBox="1"/>
          <p:nvPr/>
        </p:nvSpPr>
        <p:spPr>
          <a:xfrm>
            <a:off x="7161648" y="1408775"/>
            <a:ext cx="5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MAPS</a:t>
            </a:r>
          </a:p>
          <a:p>
            <a:pPr algn="ctr"/>
            <a:r>
              <a:rPr lang="en-US" sz="900" dirty="0"/>
              <a:t>Disks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9794CA-9976-9149-B397-DE0D12F9BD55}"/>
              </a:ext>
            </a:extLst>
          </p:cNvPr>
          <p:cNvPicPr/>
          <p:nvPr/>
        </p:nvPicPr>
        <p:blipFill rotWithShape="1">
          <a:blip r:embed="rId10"/>
          <a:srcRect l="11076" t="3255" r="10500" b="2316"/>
          <a:stretch/>
        </p:blipFill>
        <p:spPr>
          <a:xfrm>
            <a:off x="6131320" y="843807"/>
            <a:ext cx="1099749" cy="10260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84C8787-C90A-8CAF-AB7A-9642D625B7CF}"/>
              </a:ext>
            </a:extLst>
          </p:cNvPr>
          <p:cNvSpPr/>
          <p:nvPr/>
        </p:nvSpPr>
        <p:spPr>
          <a:xfrm>
            <a:off x="6880819" y="1"/>
            <a:ext cx="1396489" cy="39014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Overview Slide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from EIC Project</a:t>
            </a:r>
          </a:p>
        </p:txBody>
      </p:sp>
    </p:spTree>
    <p:extLst>
      <p:ext uri="{BB962C8B-B14F-4D97-AF65-F5344CB8AC3E}">
        <p14:creationId xmlns:p14="http://schemas.microsoft.com/office/powerpoint/2010/main" val="28404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D7C4-3F58-4F47-B393-07A8CFA1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Calorimetry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FC53C-992E-BC4D-8153-D9A0D2120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56531" y="0"/>
            <a:ext cx="977947" cy="554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4F6C9B-4734-9442-B265-82226AAC0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" t="34141" r="65510" b="2870"/>
          <a:stretch/>
        </p:blipFill>
        <p:spPr>
          <a:xfrm>
            <a:off x="4895676" y="749055"/>
            <a:ext cx="630079" cy="1384871"/>
          </a:xfrm>
          <a:prstGeom prst="rect">
            <a:avLst/>
          </a:prstGeom>
        </p:spPr>
      </p:pic>
      <p:pic>
        <p:nvPicPr>
          <p:cNvPr id="1025" name="Picture 1" descr="page14image33678480">
            <a:extLst>
              <a:ext uri="{FF2B5EF4-FFF2-40B4-BE49-F238E27FC236}">
                <a16:creationId xmlns:a16="http://schemas.microsoft.com/office/drawing/2014/main" id="{A8447CE6-1524-C84F-9334-2632FACB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9" y="789506"/>
            <a:ext cx="1246736" cy="128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9image33586000">
            <a:extLst>
              <a:ext uri="{FF2B5EF4-FFF2-40B4-BE49-F238E27FC236}">
                <a16:creationId xmlns:a16="http://schemas.microsoft.com/office/drawing/2014/main" id="{3524D3AA-D5D2-CF45-BDD5-86877922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69" y="789507"/>
            <a:ext cx="1529219" cy="134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2image33737984">
            <a:extLst>
              <a:ext uri="{FF2B5EF4-FFF2-40B4-BE49-F238E27FC236}">
                <a16:creationId xmlns:a16="http://schemas.microsoft.com/office/drawing/2014/main" id="{9E46EA3D-9F03-4F4A-B350-D6DD0D54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83" y="796987"/>
            <a:ext cx="1535564" cy="11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8image33648000">
            <a:extLst>
              <a:ext uri="{FF2B5EF4-FFF2-40B4-BE49-F238E27FC236}">
                <a16:creationId xmlns:a16="http://schemas.microsoft.com/office/drawing/2014/main" id="{2E029995-8C33-F542-8BFB-E1604A844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r="60008"/>
          <a:stretch/>
        </p:blipFill>
        <p:spPr bwMode="auto">
          <a:xfrm>
            <a:off x="7881131" y="752382"/>
            <a:ext cx="872035" cy="144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6image33723264">
            <a:extLst>
              <a:ext uri="{FF2B5EF4-FFF2-40B4-BE49-F238E27FC236}">
                <a16:creationId xmlns:a16="http://schemas.microsoft.com/office/drawing/2014/main" id="{DF5803BF-6B60-F94C-A3F1-DCE195CF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70" y="887749"/>
            <a:ext cx="1003170" cy="102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8A19E-2708-E647-8E76-913BA776F2CD}"/>
              </a:ext>
            </a:extLst>
          </p:cNvPr>
          <p:cNvSpPr txBox="1"/>
          <p:nvPr/>
        </p:nvSpPr>
        <p:spPr>
          <a:xfrm>
            <a:off x="108454" y="532798"/>
            <a:ext cx="143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FCB4-D8B5-B149-97B1-E16B1CE7EF96}"/>
              </a:ext>
            </a:extLst>
          </p:cNvPr>
          <p:cNvSpPr txBox="1"/>
          <p:nvPr/>
        </p:nvSpPr>
        <p:spPr>
          <a:xfrm>
            <a:off x="4089661" y="2097640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Main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08118-C3A3-A642-885F-FDFABF44B6BC}"/>
              </a:ext>
            </a:extLst>
          </p:cNvPr>
          <p:cNvSpPr txBox="1"/>
          <p:nvPr/>
        </p:nvSpPr>
        <p:spPr>
          <a:xfrm>
            <a:off x="3912571" y="2822677"/>
            <a:ext cx="160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Proven 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228E9-ED8F-6746-B96C-AF2C9BC51C03}"/>
              </a:ext>
            </a:extLst>
          </p:cNvPr>
          <p:cNvSpPr txBox="1"/>
          <p:nvPr/>
        </p:nvSpPr>
        <p:spPr>
          <a:xfrm>
            <a:off x="5943633" y="3066388"/>
            <a:ext cx="1436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Steel + Scintillator design </a:t>
            </a:r>
          </a:p>
          <a:p>
            <a:pPr algn="ctr"/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re-used from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CEA966-204F-FC4A-B828-3AFAA28CC837}"/>
              </a:ext>
            </a:extLst>
          </p:cNvPr>
          <p:cNvSpPr txBox="1"/>
          <p:nvPr/>
        </p:nvSpPr>
        <p:spPr>
          <a:xfrm>
            <a:off x="177722" y="2330830"/>
            <a:ext cx="14782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scattered lepton detection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very h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igh-precision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A78CC-686E-B04F-8CCD-D341B56ACD98}"/>
              </a:ext>
            </a:extLst>
          </p:cNvPr>
          <p:cNvSpPr txBox="1"/>
          <p:nvPr/>
        </p:nvSpPr>
        <p:spPr>
          <a:xfrm>
            <a:off x="1698201" y="529684"/>
            <a:ext cx="143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5E9E6-F4BC-7042-880C-09CCD5A37EF0}"/>
              </a:ext>
            </a:extLst>
          </p:cNvPr>
          <p:cNvSpPr txBox="1"/>
          <p:nvPr/>
        </p:nvSpPr>
        <p:spPr>
          <a:xfrm>
            <a:off x="3200453" y="529684"/>
            <a:ext cx="143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9F4F7-3D2C-5E46-A9B7-628C1D7A28D2}"/>
              </a:ext>
            </a:extLst>
          </p:cNvPr>
          <p:cNvSpPr txBox="1"/>
          <p:nvPr/>
        </p:nvSpPr>
        <p:spPr>
          <a:xfrm>
            <a:off x="205264" y="3019550"/>
            <a:ext cx="147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PbWO4 – crystals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long lead procurement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5455E0-D8F9-8B4F-A1DF-1943833C5B58}"/>
              </a:ext>
            </a:extLst>
          </p:cNvPr>
          <p:cNvSpPr txBox="1"/>
          <p:nvPr/>
        </p:nvSpPr>
        <p:spPr>
          <a:xfrm>
            <a:off x="169957" y="4221098"/>
            <a:ext cx="1478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F01EE-6D9E-D544-9679-418808970589}"/>
              </a:ext>
            </a:extLst>
          </p:cNvPr>
          <p:cNvSpPr txBox="1"/>
          <p:nvPr/>
        </p:nvSpPr>
        <p:spPr>
          <a:xfrm>
            <a:off x="1773740" y="2343762"/>
            <a:ext cx="14782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scattered lepton and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detection, hadronic  final state characterization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E1D43-441C-CD4C-B855-39BB1D441893}"/>
              </a:ext>
            </a:extLst>
          </p:cNvPr>
          <p:cNvSpPr txBox="1"/>
          <p:nvPr/>
        </p:nvSpPr>
        <p:spPr>
          <a:xfrm>
            <a:off x="1775632" y="3035590"/>
            <a:ext cx="14591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sampling part using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combined with imaging section (6 layers) interleaving Pb/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with ASTROPIX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2DE7C3-472B-C141-BA58-28E4329F6EDD}"/>
              </a:ext>
            </a:extLst>
          </p:cNvPr>
          <p:cNvSpPr txBox="1"/>
          <p:nvPr/>
        </p:nvSpPr>
        <p:spPr>
          <a:xfrm>
            <a:off x="1851979" y="4221098"/>
            <a:ext cx="147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Use of ASTROPIX in Calorimetry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FD3320-F081-F042-8C1D-E624CC620FCB}"/>
              </a:ext>
            </a:extLst>
          </p:cNvPr>
          <p:cNvCxnSpPr/>
          <p:nvPr/>
        </p:nvCxnSpPr>
        <p:spPr>
          <a:xfrm>
            <a:off x="1690849" y="526357"/>
            <a:ext cx="0" cy="411640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6D3ABB7-4801-B24C-B5F6-4FDB204BC0F9}"/>
              </a:ext>
            </a:extLst>
          </p:cNvPr>
          <p:cNvSpPr txBox="1"/>
          <p:nvPr/>
        </p:nvSpPr>
        <p:spPr>
          <a:xfrm>
            <a:off x="4506837" y="530051"/>
            <a:ext cx="143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2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975BB-EE4B-1346-BB9E-C3CC85098863}"/>
              </a:ext>
            </a:extLst>
          </p:cNvPr>
          <p:cNvSpPr txBox="1"/>
          <p:nvPr/>
        </p:nvSpPr>
        <p:spPr>
          <a:xfrm>
            <a:off x="6096583" y="526938"/>
            <a:ext cx="143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2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A29301-5EDA-EB44-82AE-344CFF5111E7}"/>
              </a:ext>
            </a:extLst>
          </p:cNvPr>
          <p:cNvSpPr txBox="1"/>
          <p:nvPr/>
        </p:nvSpPr>
        <p:spPr>
          <a:xfrm>
            <a:off x="7639983" y="526938"/>
            <a:ext cx="143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2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33400F-AC15-B245-BF31-24A6EAFC7615}"/>
              </a:ext>
            </a:extLst>
          </p:cNvPr>
          <p:cNvCxnSpPr/>
          <p:nvPr/>
        </p:nvCxnSpPr>
        <p:spPr>
          <a:xfrm>
            <a:off x="3317258" y="526357"/>
            <a:ext cx="0" cy="411640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299FE4-EA61-C648-8A3C-F841785B3F60}"/>
              </a:ext>
            </a:extLst>
          </p:cNvPr>
          <p:cNvCxnSpPr/>
          <p:nvPr/>
        </p:nvCxnSpPr>
        <p:spPr>
          <a:xfrm>
            <a:off x="4626864" y="532797"/>
            <a:ext cx="0" cy="411640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3A803F-F022-814F-A93D-F4D0DD60ED94}"/>
              </a:ext>
            </a:extLst>
          </p:cNvPr>
          <p:cNvCxnSpPr/>
          <p:nvPr/>
        </p:nvCxnSpPr>
        <p:spPr>
          <a:xfrm>
            <a:off x="5811012" y="526357"/>
            <a:ext cx="0" cy="411640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04EDB5-B286-6F4C-A8F6-D01867A648A2}"/>
              </a:ext>
            </a:extLst>
          </p:cNvPr>
          <p:cNvCxnSpPr/>
          <p:nvPr/>
        </p:nvCxnSpPr>
        <p:spPr>
          <a:xfrm>
            <a:off x="7735824" y="526357"/>
            <a:ext cx="0" cy="411640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EAE2D3-F7F9-A944-8C45-6DE61297A617}"/>
              </a:ext>
            </a:extLst>
          </p:cNvPr>
          <p:cNvCxnSpPr>
            <a:cxnSpLocks/>
          </p:cNvCxnSpPr>
          <p:nvPr/>
        </p:nvCxnSpPr>
        <p:spPr>
          <a:xfrm>
            <a:off x="226921" y="2817656"/>
            <a:ext cx="883935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786D94-6FB3-9F4F-A5F3-174F5F313BFF}"/>
              </a:ext>
            </a:extLst>
          </p:cNvPr>
          <p:cNvCxnSpPr>
            <a:cxnSpLocks/>
          </p:cNvCxnSpPr>
          <p:nvPr/>
        </p:nvCxnSpPr>
        <p:spPr>
          <a:xfrm>
            <a:off x="212616" y="3893722"/>
            <a:ext cx="883935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CBFA847-2DDE-7642-94DB-068EA82A1A52}"/>
              </a:ext>
            </a:extLst>
          </p:cNvPr>
          <p:cNvSpPr txBox="1"/>
          <p:nvPr/>
        </p:nvSpPr>
        <p:spPr>
          <a:xfrm>
            <a:off x="3218545" y="2245161"/>
            <a:ext cx="147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lepton and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detection, hadronic  final state characterization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</a:p>
          <a:p>
            <a:pPr algn="ctr"/>
            <a:r>
              <a:rPr lang="en-US" sz="900" dirty="0">
                <a:cs typeface="Arial" panose="020B0604020202020204" pitchFamily="34" charset="0"/>
                <a:sym typeface="Wingdings" pitchFamily="2" charset="2"/>
              </a:rPr>
              <a:t>separation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685259-2F13-9445-B842-01BE79C0E180}"/>
              </a:ext>
            </a:extLst>
          </p:cNvPr>
          <p:cNvSpPr txBox="1"/>
          <p:nvPr/>
        </p:nvSpPr>
        <p:spPr>
          <a:xfrm>
            <a:off x="3275910" y="3030679"/>
            <a:ext cx="139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Tungsten-powder + </a:t>
            </a:r>
            <a:r>
              <a:rPr lang="en-US" sz="900" dirty="0" err="1"/>
              <a:t>SciFi</a:t>
            </a:r>
            <a:r>
              <a:rPr lang="en-US" sz="900" dirty="0"/>
              <a:t> SPACAL design </a:t>
            </a:r>
          </a:p>
          <a:p>
            <a:r>
              <a:rPr lang="en-US" sz="900" dirty="0"/>
              <a:t>Developed through EIC R&amp;D and applied successfully in </a:t>
            </a:r>
            <a:r>
              <a:rPr lang="en-US" sz="900" dirty="0" err="1"/>
              <a:t>sPHENIX</a:t>
            </a:r>
            <a:endParaRPr lang="en-US" sz="9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AFDFF1-4CD9-1D4C-BA9F-C42FF14FF21F}"/>
              </a:ext>
            </a:extLst>
          </p:cNvPr>
          <p:cNvSpPr txBox="1"/>
          <p:nvPr/>
        </p:nvSpPr>
        <p:spPr>
          <a:xfrm>
            <a:off x="7742092" y="2351555"/>
            <a:ext cx="112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particle-flow measurements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B54245-82DF-A641-BB3A-3407058FC206}"/>
              </a:ext>
            </a:extLst>
          </p:cNvPr>
          <p:cNvSpPr txBox="1"/>
          <p:nvPr/>
        </p:nvSpPr>
        <p:spPr>
          <a:xfrm>
            <a:off x="7742093" y="2878140"/>
            <a:ext cx="1334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longitudinal segmented Steel + Scintillator </a:t>
            </a:r>
            <a:r>
              <a:rPr lang="en-US" sz="900" dirty="0" err="1"/>
              <a:t>SiPM</a:t>
            </a:r>
            <a:r>
              <a:rPr lang="en-US" sz="900" dirty="0"/>
              <a:t>-on-tile</a:t>
            </a:r>
          </a:p>
          <a:p>
            <a:r>
              <a:rPr lang="en-US" sz="900" dirty="0"/>
              <a:t>Pioneered by CALICE analog </a:t>
            </a:r>
            <a:r>
              <a:rPr lang="en-US" sz="900" dirty="0" err="1"/>
              <a:t>HCal</a:t>
            </a:r>
            <a:endParaRPr lang="en-US" sz="900" dirty="0"/>
          </a:p>
          <a:p>
            <a:r>
              <a:rPr lang="en-US" sz="900" dirty="0"/>
              <a:t>High resolution insert next to beam-pipe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31D24B-481F-7748-B9CD-ABB4CF06A9F1}"/>
              </a:ext>
            </a:extLst>
          </p:cNvPr>
          <p:cNvSpPr txBox="1"/>
          <p:nvPr/>
        </p:nvSpPr>
        <p:spPr>
          <a:xfrm>
            <a:off x="4623706" y="3070964"/>
            <a:ext cx="133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Steel + Scintillator </a:t>
            </a:r>
            <a:r>
              <a:rPr lang="en-US" sz="900" dirty="0" err="1"/>
              <a:t>SiPM</a:t>
            </a:r>
            <a:r>
              <a:rPr lang="en-US" sz="900" dirty="0"/>
              <a:t>-on-tile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5B241-5EB4-074E-A72C-EB84CC901D45}"/>
              </a:ext>
            </a:extLst>
          </p:cNvPr>
          <p:cNvSpPr txBox="1"/>
          <p:nvPr/>
        </p:nvSpPr>
        <p:spPr>
          <a:xfrm>
            <a:off x="7735824" y="4084525"/>
            <a:ext cx="137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first-time full-size CALICE like calorimeter in collider experiment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C3F357-95C1-154F-8F14-369C4C190221}"/>
              </a:ext>
            </a:extLst>
          </p:cNvPr>
          <p:cNvSpPr txBox="1"/>
          <p:nvPr/>
        </p:nvSpPr>
        <p:spPr>
          <a:xfrm>
            <a:off x="4575717" y="2234098"/>
            <a:ext cx="147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muon and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neutral detection 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Energy reconstruction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B24FCC-1167-444E-9D87-1864F6241A23}"/>
              </a:ext>
            </a:extLst>
          </p:cNvPr>
          <p:cNvSpPr txBox="1"/>
          <p:nvPr/>
        </p:nvSpPr>
        <p:spPr>
          <a:xfrm>
            <a:off x="5835258" y="2226025"/>
            <a:ext cx="147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muon and neutral detection 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Energy reconstruction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764F9C-73B3-734F-95C8-CA9A3A776B35}"/>
              </a:ext>
            </a:extLst>
          </p:cNvPr>
          <p:cNvGrpSpPr/>
          <p:nvPr/>
        </p:nvGrpSpPr>
        <p:grpSpPr>
          <a:xfrm>
            <a:off x="3945586" y="3936245"/>
            <a:ext cx="1383326" cy="286806"/>
            <a:chOff x="5519962" y="5092621"/>
            <a:chExt cx="1844435" cy="3824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8689D5-5FE3-594B-8836-7FE70FEAC0A0}"/>
                </a:ext>
              </a:extLst>
            </p:cNvPr>
            <p:cNvSpPr txBox="1"/>
            <p:nvPr/>
          </p:nvSpPr>
          <p:spPr>
            <a:xfrm>
              <a:off x="5519962" y="5105698"/>
              <a:ext cx="1824976" cy="369332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B3C0121-E23B-2147-BFA1-8E44E003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3C1DAE6-95B7-D74F-8718-45FB5C61D40C}"/>
              </a:ext>
            </a:extLst>
          </p:cNvPr>
          <p:cNvCxnSpPr>
            <a:cxnSpLocks/>
          </p:cNvCxnSpPr>
          <p:nvPr/>
        </p:nvCxnSpPr>
        <p:spPr>
          <a:xfrm>
            <a:off x="256528" y="745787"/>
            <a:ext cx="883935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6EB4036-667A-D9E0-6E8A-2D7C37AA0C0E}"/>
              </a:ext>
            </a:extLst>
          </p:cNvPr>
          <p:cNvSpPr/>
          <p:nvPr/>
        </p:nvSpPr>
        <p:spPr>
          <a:xfrm>
            <a:off x="2054638" y="4753360"/>
            <a:ext cx="1396489" cy="39014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Overview Slide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from EIC Project</a:t>
            </a:r>
          </a:p>
        </p:txBody>
      </p:sp>
    </p:spTree>
    <p:extLst>
      <p:ext uri="{BB962C8B-B14F-4D97-AF65-F5344CB8AC3E}">
        <p14:creationId xmlns:p14="http://schemas.microsoft.com/office/powerpoint/2010/main" val="1736722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2560-F5D6-964C-9617-9C6E6E4C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Particle Identification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A6B3B-7520-F24C-83BA-1F9F7E79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74894" y="16656"/>
            <a:ext cx="961229" cy="544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BEA65-7AD6-134F-B21C-7702DFBC3BE9}"/>
              </a:ext>
            </a:extLst>
          </p:cNvPr>
          <p:cNvSpPr txBox="1"/>
          <p:nvPr/>
        </p:nvSpPr>
        <p:spPr>
          <a:xfrm>
            <a:off x="665276" y="505892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RICH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2365E-DC96-8A4F-A491-507D1415DEBC}"/>
              </a:ext>
            </a:extLst>
          </p:cNvPr>
          <p:cNvSpPr txBox="1"/>
          <p:nvPr/>
        </p:nvSpPr>
        <p:spPr>
          <a:xfrm>
            <a:off x="2928388" y="494001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DIRC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BFA99-5BD1-694B-AF75-CD54CE7C0D32}"/>
              </a:ext>
            </a:extLst>
          </p:cNvPr>
          <p:cNvSpPr txBox="1"/>
          <p:nvPr/>
        </p:nvSpPr>
        <p:spPr>
          <a:xfrm>
            <a:off x="5155008" y="514338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RICH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825DC-DF8D-8E4E-9A6A-E7310B46BF21}"/>
              </a:ext>
            </a:extLst>
          </p:cNvPr>
          <p:cNvSpPr txBox="1"/>
          <p:nvPr/>
        </p:nvSpPr>
        <p:spPr>
          <a:xfrm>
            <a:off x="6776760" y="505892"/>
            <a:ext cx="2493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(Barrel, Forward)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9C2BCD-BCFB-D145-ABD9-1A18E3FE8976}"/>
              </a:ext>
            </a:extLst>
          </p:cNvPr>
          <p:cNvCxnSpPr/>
          <p:nvPr/>
        </p:nvCxnSpPr>
        <p:spPr>
          <a:xfrm>
            <a:off x="6815945" y="513550"/>
            <a:ext cx="0" cy="411640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7730D-830E-664F-AB40-7919585DBC00}"/>
              </a:ext>
            </a:extLst>
          </p:cNvPr>
          <p:cNvCxnSpPr>
            <a:cxnSpLocks/>
          </p:cNvCxnSpPr>
          <p:nvPr/>
        </p:nvCxnSpPr>
        <p:spPr>
          <a:xfrm>
            <a:off x="256528" y="745787"/>
            <a:ext cx="883935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D5E55-9B8F-2A40-B4CA-2E44743FFFFC}"/>
              </a:ext>
            </a:extLst>
          </p:cNvPr>
          <p:cNvSpPr txBox="1"/>
          <p:nvPr/>
        </p:nvSpPr>
        <p:spPr>
          <a:xfrm>
            <a:off x="3979933" y="1939906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Main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7B3F0-CF0B-7A4A-AB32-5A37CC3C6337}"/>
              </a:ext>
            </a:extLst>
          </p:cNvPr>
          <p:cNvSpPr txBox="1"/>
          <p:nvPr/>
        </p:nvSpPr>
        <p:spPr>
          <a:xfrm>
            <a:off x="3912571" y="2822677"/>
            <a:ext cx="160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Proven Technology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84B6AA-2B8E-324E-AB7B-AD26C011DC9C}"/>
              </a:ext>
            </a:extLst>
          </p:cNvPr>
          <p:cNvGrpSpPr/>
          <p:nvPr/>
        </p:nvGrpSpPr>
        <p:grpSpPr>
          <a:xfrm>
            <a:off x="3893281" y="3824338"/>
            <a:ext cx="1383326" cy="286806"/>
            <a:chOff x="5519962" y="5092621"/>
            <a:chExt cx="1844435" cy="38240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B7DAC5-C65E-0347-AEA0-9AB899332561}"/>
                </a:ext>
              </a:extLst>
            </p:cNvPr>
            <p:cNvSpPr txBox="1"/>
            <p:nvPr/>
          </p:nvSpPr>
          <p:spPr>
            <a:xfrm>
              <a:off x="5519962" y="5105698"/>
              <a:ext cx="1824976" cy="369332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C9C3AB2-5A68-5D4F-B39B-95216C37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pic>
        <p:nvPicPr>
          <p:cNvPr id="2049" name="Picture 1" descr="page4image33666464">
            <a:extLst>
              <a:ext uri="{FF2B5EF4-FFF2-40B4-BE49-F238E27FC236}">
                <a16:creationId xmlns:a16="http://schemas.microsoft.com/office/drawing/2014/main" id="{0C31EA65-AADF-8343-B49C-96742FE3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2" y="768253"/>
            <a:ext cx="1574998" cy="12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0A1E49-D442-F441-A56A-F260B544DB7A}"/>
              </a:ext>
            </a:extLst>
          </p:cNvPr>
          <p:cNvCxnSpPr/>
          <p:nvPr/>
        </p:nvCxnSpPr>
        <p:spPr>
          <a:xfrm>
            <a:off x="4572000" y="530980"/>
            <a:ext cx="0" cy="411640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2D71FD-F55A-AF42-9B46-0B5EC7B27FD1}"/>
              </a:ext>
            </a:extLst>
          </p:cNvPr>
          <p:cNvCxnSpPr/>
          <p:nvPr/>
        </p:nvCxnSpPr>
        <p:spPr>
          <a:xfrm>
            <a:off x="2484882" y="544696"/>
            <a:ext cx="0" cy="411640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D980399-D7CB-9249-B4E1-B82483AF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529" y="793950"/>
            <a:ext cx="1197584" cy="9439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0" name="Picture 2" descr="page12image33797744">
            <a:extLst>
              <a:ext uri="{FF2B5EF4-FFF2-40B4-BE49-F238E27FC236}">
                <a16:creationId xmlns:a16="http://schemas.microsoft.com/office/drawing/2014/main" id="{975E66AF-EF0C-F14B-9E37-662F7D97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45" y="771355"/>
            <a:ext cx="851176" cy="11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1image34516976">
            <a:extLst>
              <a:ext uri="{FF2B5EF4-FFF2-40B4-BE49-F238E27FC236}">
                <a16:creationId xmlns:a16="http://schemas.microsoft.com/office/drawing/2014/main" id="{C31126C2-8747-5842-A183-8A4F7C0D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78" y="776019"/>
            <a:ext cx="1245401" cy="9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1image34520720">
            <a:extLst>
              <a:ext uri="{FF2B5EF4-FFF2-40B4-BE49-F238E27FC236}">
                <a16:creationId xmlns:a16="http://schemas.microsoft.com/office/drawing/2014/main" id="{3F6479AD-9326-1740-AFE6-BA45183F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779" y="781711"/>
            <a:ext cx="1064947" cy="10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77404D-D944-7D4E-9054-27C96DC1B456}"/>
              </a:ext>
            </a:extLst>
          </p:cNvPr>
          <p:cNvSpPr txBox="1"/>
          <p:nvPr/>
        </p:nvSpPr>
        <p:spPr>
          <a:xfrm>
            <a:off x="247054" y="3076592"/>
            <a:ext cx="22454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</a:rPr>
              <a:t>Classical single volume proximity focusing aerogel RICH with long proximity gap (~30 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01234-EF51-C140-A319-A6C7D7EFCF07}"/>
              </a:ext>
            </a:extLst>
          </p:cNvPr>
          <p:cNvSpPr txBox="1"/>
          <p:nvPr/>
        </p:nvSpPr>
        <p:spPr>
          <a:xfrm>
            <a:off x="201124" y="2176257"/>
            <a:ext cx="17732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9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up to 9 GeV/c</a:t>
            </a:r>
          </a:p>
          <a:p>
            <a:pPr>
              <a:buClr>
                <a:srgbClr val="0096FF"/>
              </a:buCl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     and 10-20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timing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ToF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FBC68-26EB-1644-89D2-F25FDF5B050D}"/>
              </a:ext>
            </a:extLst>
          </p:cNvPr>
          <p:cNvSpPr txBox="1"/>
          <p:nvPr/>
        </p:nvSpPr>
        <p:spPr>
          <a:xfrm>
            <a:off x="249356" y="4204041"/>
            <a:ext cx="224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kern="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900" kern="0" dirty="0">
                <a:latin typeface="Arial" panose="020B0604020202020204" pitchFamily="34" charset="0"/>
                <a:cs typeface="Arial" panose="020B0604020202020204" pitchFamily="34" charset="0"/>
              </a:rPr>
              <a:t>HRPPDs for Time-of-Flight</a:t>
            </a:r>
          </a:p>
        </p:txBody>
      </p:sp>
      <p:pic>
        <p:nvPicPr>
          <p:cNvPr id="1026" name="Picture 2" descr="page6image20350384">
            <a:extLst>
              <a:ext uri="{FF2B5EF4-FFF2-40B4-BE49-F238E27FC236}">
                <a16:creationId xmlns:a16="http://schemas.microsoft.com/office/drawing/2014/main" id="{DC9101A2-1A7E-3445-84F3-E9C20F3E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24" y="4059917"/>
            <a:ext cx="731674" cy="6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C9413A-F5DA-C34E-8676-AB79ACE04DF4}"/>
              </a:ext>
            </a:extLst>
          </p:cNvPr>
          <p:cNvSpPr txBox="1"/>
          <p:nvPr/>
        </p:nvSpPr>
        <p:spPr>
          <a:xfrm>
            <a:off x="2519968" y="3031887"/>
            <a:ext cx="257672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514350">
              <a:buClr>
                <a:srgbClr val="0096FF"/>
              </a:buClr>
              <a:defRPr/>
            </a:pPr>
            <a:r>
              <a:rPr lang="en-US" sz="900" dirty="0">
                <a:solidFill>
                  <a:srgbClr val="000000"/>
                </a:solidFill>
              </a:rPr>
              <a:t>High Performance DIRC</a:t>
            </a:r>
            <a:endParaRPr lang="en-US" sz="900" dirty="0">
              <a:solidFill>
                <a:srgbClr val="C00000"/>
              </a:solidFill>
            </a:endParaRP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</a:rPr>
              <a:t>Quartz bar radiator </a:t>
            </a:r>
          </a:p>
          <a:p>
            <a:pPr>
              <a:buClr>
                <a:srgbClr val="0096FF"/>
              </a:buClr>
              <a:defRPr/>
            </a:pPr>
            <a:r>
              <a:rPr lang="en-US" sz="900" dirty="0">
                <a:solidFill>
                  <a:srgbClr val="000000"/>
                </a:solidFill>
                <a:sym typeface="Wingdings" pitchFamily="2" charset="2"/>
              </a:rPr>
              <a:t>       </a:t>
            </a:r>
            <a:r>
              <a:rPr lang="en-US" sz="900" dirty="0">
                <a:solidFill>
                  <a:srgbClr val="000000"/>
                </a:solidFill>
              </a:rPr>
              <a:t>Reuse of </a:t>
            </a:r>
            <a:r>
              <a:rPr lang="en-US" sz="900" dirty="0" err="1">
                <a:solidFill>
                  <a:srgbClr val="000000"/>
                </a:solidFill>
              </a:rPr>
              <a:t>BaBAR</a:t>
            </a:r>
            <a:r>
              <a:rPr lang="en-US" sz="900" dirty="0">
                <a:solidFill>
                  <a:srgbClr val="000000"/>
                </a:solidFill>
              </a:rPr>
              <a:t> DIRC bars </a:t>
            </a: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</a:rPr>
              <a:t>light detection with MCP-PMTs</a:t>
            </a:r>
          </a:p>
          <a:p>
            <a:pPr marL="75010" indent="-160735" defTabSz="51435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</a:rPr>
              <a:t>Fully focused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A2CAB-1131-9E45-A5C5-52ACFBEB1B7A}"/>
              </a:ext>
            </a:extLst>
          </p:cNvPr>
          <p:cNvSpPr txBox="1"/>
          <p:nvPr/>
        </p:nvSpPr>
        <p:spPr>
          <a:xfrm>
            <a:off x="2465001" y="214961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900" dirty="0">
                <a:cs typeface="Arial" panose="020B0604020202020204" pitchFamily="34" charset="0"/>
              </a:rPr>
              <a:t>e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9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at 6 GeV/c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81D12E-703D-7E48-9133-D2CD8460B9EE}"/>
              </a:ext>
            </a:extLst>
          </p:cNvPr>
          <p:cNvSpPr txBox="1"/>
          <p:nvPr/>
        </p:nvSpPr>
        <p:spPr>
          <a:xfrm>
            <a:off x="4615073" y="2186379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900" dirty="0">
                <a:cs typeface="Arial" panose="020B0604020202020204" pitchFamily="34" charset="0"/>
              </a:rPr>
              <a:t>e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9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up to 50 GeV/c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E3AE0E-3DDF-BE42-8C8C-AB2DFA29DA41}"/>
              </a:ext>
            </a:extLst>
          </p:cNvPr>
          <p:cNvSpPr txBox="1"/>
          <p:nvPr/>
        </p:nvSpPr>
        <p:spPr>
          <a:xfrm>
            <a:off x="4570960" y="3031888"/>
            <a:ext cx="25767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514350">
              <a:buClr>
                <a:srgbClr val="0096FF"/>
              </a:buClr>
              <a:defRPr/>
            </a:pPr>
            <a:r>
              <a:rPr lang="en-US" sz="900" dirty="0">
                <a:solidFill>
                  <a:srgbClr val="000000"/>
                </a:solidFill>
              </a:rPr>
              <a:t>Dual Radiator RICH</a:t>
            </a:r>
            <a:endParaRPr lang="en-US" sz="900" dirty="0">
              <a:solidFill>
                <a:srgbClr val="C00000"/>
              </a:solidFill>
            </a:endParaRP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>
                <a:solidFill>
                  <a:srgbClr val="000000"/>
                </a:solidFill>
              </a:rPr>
              <a:t>Aerogel and C</a:t>
            </a:r>
            <a:r>
              <a:rPr lang="en-US" sz="900" baseline="-25000" dirty="0">
                <a:solidFill>
                  <a:srgbClr val="000000"/>
                </a:solidFill>
              </a:rPr>
              <a:t>2</a:t>
            </a:r>
            <a:r>
              <a:rPr lang="en-US" sz="900" dirty="0">
                <a:solidFill>
                  <a:srgbClr val="000000"/>
                </a:solidFill>
              </a:rPr>
              <a:t>F</a:t>
            </a:r>
            <a:r>
              <a:rPr lang="en-US" sz="900" baseline="-25000" dirty="0">
                <a:solidFill>
                  <a:srgbClr val="000000"/>
                </a:solidFill>
              </a:rPr>
              <a:t>6</a:t>
            </a:r>
            <a:r>
              <a:rPr lang="en-US" sz="900" dirty="0">
                <a:solidFill>
                  <a:srgbClr val="000000"/>
                </a:solidFill>
              </a:rPr>
              <a:t> gas</a:t>
            </a: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/>
              <a:t>Spherical Mirrors (6 Azimuthal Sectors)</a:t>
            </a:r>
          </a:p>
          <a:p>
            <a:pPr marL="75010" indent="-160735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/>
              <a:t>Photon-Sensors tiled on spheres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BFE5E-8FBF-A147-B3FD-AE6E03486B80}"/>
              </a:ext>
            </a:extLst>
          </p:cNvPr>
          <p:cNvSpPr txBox="1"/>
          <p:nvPr/>
        </p:nvSpPr>
        <p:spPr>
          <a:xfrm>
            <a:off x="4570959" y="4224588"/>
            <a:ext cx="2186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First use of </a:t>
            </a:r>
            <a:r>
              <a:rPr lang="en-US" sz="900" dirty="0" err="1"/>
              <a:t>SiPMs</a:t>
            </a:r>
            <a:r>
              <a:rPr lang="en-US" sz="900" dirty="0"/>
              <a:t> as </a:t>
            </a:r>
            <a:r>
              <a:rPr lang="en-US" sz="900" dirty="0" err="1"/>
              <a:t>Photonsensors</a:t>
            </a:r>
            <a:r>
              <a:rPr lang="en-US" sz="900" dirty="0"/>
              <a:t> in a RICH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2876E5-41BD-0A44-9C6E-8256E869E923}"/>
              </a:ext>
            </a:extLst>
          </p:cNvPr>
          <p:cNvCxnSpPr>
            <a:cxnSpLocks/>
          </p:cNvCxnSpPr>
          <p:nvPr/>
        </p:nvCxnSpPr>
        <p:spPr>
          <a:xfrm>
            <a:off x="173103" y="2822676"/>
            <a:ext cx="883935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D02420-C11E-A14C-8FB8-0DCB0D33F56A}"/>
              </a:ext>
            </a:extLst>
          </p:cNvPr>
          <p:cNvCxnSpPr>
            <a:cxnSpLocks/>
          </p:cNvCxnSpPr>
          <p:nvPr/>
        </p:nvCxnSpPr>
        <p:spPr>
          <a:xfrm>
            <a:off x="239008" y="3793634"/>
            <a:ext cx="883935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64BB9F-3467-A444-AA72-0F0B39D6A46B}"/>
              </a:ext>
            </a:extLst>
          </p:cNvPr>
          <p:cNvSpPr txBox="1"/>
          <p:nvPr/>
        </p:nvSpPr>
        <p:spPr>
          <a:xfrm>
            <a:off x="6802168" y="2146563"/>
            <a:ext cx="252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5010" indent="-160735" defTabSz="51435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>
                <a:cs typeface="Arial" panose="020B0604020202020204" pitchFamily="34" charset="0"/>
              </a:rPr>
              <a:t>e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K, p separation through 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20-35 </a:t>
            </a:r>
            <a:r>
              <a:rPr lang="en-US" sz="900" dirty="0" err="1">
                <a:solidFill>
                  <a:srgbClr val="000000"/>
                </a:solidFill>
                <a:latin typeface="Calibri"/>
              </a:rPr>
              <a:t>ps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alibri"/>
              </a:rPr>
              <a:t>ToF</a:t>
            </a:r>
            <a:endParaRPr lang="en-US" sz="900" dirty="0">
              <a:solidFill>
                <a:srgbClr val="000000"/>
              </a:solidFill>
              <a:latin typeface="Calibri"/>
            </a:endParaRPr>
          </a:p>
          <a:p>
            <a:pPr defTabSz="514350">
              <a:buClr>
                <a:srgbClr val="0096FF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Calibri"/>
              </a:rPr>
              <a:t>Barrel: 0.15 &lt; </a:t>
            </a:r>
            <a:r>
              <a:rPr lang="en-US" sz="900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900" baseline="-25000" dirty="0" err="1">
                <a:solidFill>
                  <a:srgbClr val="000000"/>
                </a:solidFill>
                <a:latin typeface="Calibri"/>
              </a:rPr>
              <a:t>T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 &lt; 1.5 GeV/c</a:t>
            </a:r>
          </a:p>
          <a:p>
            <a:pPr defTabSz="514350">
              <a:buClr>
                <a:srgbClr val="0096FF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Calibri"/>
              </a:rPr>
              <a:t>Forward: 0.15 &lt; </a:t>
            </a:r>
            <a:r>
              <a:rPr lang="en-US" sz="900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900" baseline="-25000" dirty="0" err="1">
                <a:solidFill>
                  <a:srgbClr val="000000"/>
                </a:solidFill>
                <a:latin typeface="Calibri"/>
              </a:rPr>
              <a:t>T</a:t>
            </a:r>
            <a:r>
              <a:rPr lang="en-US" sz="900" dirty="0">
                <a:solidFill>
                  <a:srgbClr val="000000"/>
                </a:solidFill>
                <a:latin typeface="Calibri"/>
              </a:rPr>
              <a:t> &lt; 2.5 GeV/c</a:t>
            </a:r>
          </a:p>
          <a:p>
            <a:pPr marL="75010" indent="-160735" defTabSz="51435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900" dirty="0">
                <a:latin typeface="Calibri"/>
              </a:rPr>
              <a:t>Accurate space point for tracking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3BD6D7-2AAD-694D-965C-86BFA838228A}"/>
              </a:ext>
            </a:extLst>
          </p:cNvPr>
          <p:cNvSpPr txBox="1"/>
          <p:nvPr/>
        </p:nvSpPr>
        <p:spPr>
          <a:xfrm>
            <a:off x="6818200" y="4088067"/>
            <a:ext cx="2430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>
                <a:srgbClr val="0096FF"/>
              </a:buClr>
              <a:defRPr/>
            </a:pPr>
            <a:r>
              <a:rPr lang="en-US" sz="1050" dirty="0">
                <a:latin typeface="Calibri"/>
              </a:rPr>
              <a:t>First time use of</a:t>
            </a:r>
          </a:p>
          <a:p>
            <a:pPr defTabSz="514350">
              <a:buClr>
                <a:srgbClr val="0096FF"/>
              </a:buClr>
              <a:defRPr/>
            </a:pPr>
            <a:r>
              <a:rPr lang="en-US" sz="1050" dirty="0">
                <a:latin typeface="Calibri"/>
              </a:rPr>
              <a:t>AC-LGAD </a:t>
            </a:r>
            <a:r>
              <a:rPr lang="en-US" sz="900" dirty="0">
                <a:latin typeface="Calibri"/>
              </a:rPr>
              <a:t>(Low Gain Avalanche Detector)</a:t>
            </a:r>
          </a:p>
          <a:p>
            <a:pPr defTabSz="514350">
              <a:buClr>
                <a:srgbClr val="0096FF"/>
              </a:buClr>
              <a:defRPr/>
            </a:pPr>
            <a:r>
              <a:rPr lang="en-US" sz="900" dirty="0">
                <a:latin typeface="Calibri"/>
              </a:rPr>
              <a:t>in collider detector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64D0BB-67E6-4845-6D3A-09B3CF16B03B}"/>
              </a:ext>
            </a:extLst>
          </p:cNvPr>
          <p:cNvSpPr/>
          <p:nvPr/>
        </p:nvSpPr>
        <p:spPr>
          <a:xfrm>
            <a:off x="2054638" y="4753360"/>
            <a:ext cx="1396489" cy="39014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Overview Slide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from EIC Project</a:t>
            </a:r>
          </a:p>
        </p:txBody>
      </p:sp>
    </p:spTree>
    <p:extLst>
      <p:ext uri="{BB962C8B-B14F-4D97-AF65-F5344CB8AC3E}">
        <p14:creationId xmlns:p14="http://schemas.microsoft.com/office/powerpoint/2010/main" val="314201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ic-sector-5-6-082223-1.jpg" descr="eic-sector-5-6-082223-1.jpg">
            <a:extLst>
              <a:ext uri="{FF2B5EF4-FFF2-40B4-BE49-F238E27FC236}">
                <a16:creationId xmlns:a16="http://schemas.microsoft.com/office/drawing/2014/main" id="{AE5436A8-C653-2145-BF23-5C0E866B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 r="21741"/>
          <a:stretch/>
        </p:blipFill>
        <p:spPr>
          <a:xfrm>
            <a:off x="999400" y="393133"/>
            <a:ext cx="6950638" cy="42598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3A644-86B2-AA41-88FF-6A5829D5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Far-Forward/Far-Backward Detectors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DC6189-6A85-2C49-AE6D-E4D5CFE82F36}"/>
              </a:ext>
            </a:extLst>
          </p:cNvPr>
          <p:cNvCxnSpPr>
            <a:cxnSpLocks/>
          </p:cNvCxnSpPr>
          <p:nvPr/>
        </p:nvCxnSpPr>
        <p:spPr>
          <a:xfrm flipV="1">
            <a:off x="2088942" y="3062929"/>
            <a:ext cx="660682" cy="346391"/>
          </a:xfrm>
          <a:prstGeom prst="straightConnector1">
            <a:avLst/>
          </a:prstGeom>
          <a:ln w="285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E21285-D604-9440-A7E3-4AEA63332EFB}"/>
              </a:ext>
            </a:extLst>
          </p:cNvPr>
          <p:cNvCxnSpPr>
            <a:cxnSpLocks/>
          </p:cNvCxnSpPr>
          <p:nvPr/>
        </p:nvCxnSpPr>
        <p:spPr>
          <a:xfrm flipH="1">
            <a:off x="6756924" y="596919"/>
            <a:ext cx="634615" cy="32924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3862E-FEB4-F847-A532-28FFB6BEAF45}"/>
              </a:ext>
            </a:extLst>
          </p:cNvPr>
          <p:cNvSpPr txBox="1"/>
          <p:nvPr/>
        </p:nvSpPr>
        <p:spPr>
          <a:xfrm rot="19896284">
            <a:off x="1885036" y="2985129"/>
            <a:ext cx="915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4346F-89DE-3141-9C5A-4DF215556782}"/>
              </a:ext>
            </a:extLst>
          </p:cNvPr>
          <p:cNvSpPr txBox="1"/>
          <p:nvPr/>
        </p:nvSpPr>
        <p:spPr>
          <a:xfrm rot="20034413">
            <a:off x="6628425" y="524843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DC3911F-20D7-BF4A-B28A-B3F174FF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896" y="1859890"/>
            <a:ext cx="580838" cy="417881"/>
          </a:xfrm>
          <a:prstGeom prst="rect">
            <a:avLst/>
          </a:prstGeom>
        </p:spPr>
      </p:pic>
      <p:pic>
        <p:nvPicPr>
          <p:cNvPr id="21" name="RP-Front-image004.jpg" descr="RP-Front-image004.jpg">
            <a:extLst>
              <a:ext uri="{FF2B5EF4-FFF2-40B4-BE49-F238E27FC236}">
                <a16:creationId xmlns:a16="http://schemas.microsoft.com/office/drawing/2014/main" id="{32EF1130-90AD-9346-82DA-9E544A74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385" y="393133"/>
            <a:ext cx="1013601" cy="116837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33">
            <a:extLst>
              <a:ext uri="{FF2B5EF4-FFF2-40B4-BE49-F238E27FC236}">
                <a16:creationId xmlns:a16="http://schemas.microsoft.com/office/drawing/2014/main" id="{30EEA745-AB77-7047-82C6-39FED199B0F0}"/>
              </a:ext>
            </a:extLst>
          </p:cNvPr>
          <p:cNvSpPr txBox="1"/>
          <p:nvPr/>
        </p:nvSpPr>
        <p:spPr>
          <a:xfrm>
            <a:off x="6937289" y="1473165"/>
            <a:ext cx="1869296" cy="692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Roman Pots and </a:t>
            </a:r>
            <a:endParaRPr lang="en-US" sz="1200" dirty="0"/>
          </a:p>
          <a:p>
            <a:r>
              <a:rPr sz="1200" dirty="0"/>
              <a:t>Off-Momentum </a:t>
            </a:r>
            <a:r>
              <a:rPr lang="en-US" sz="1200" dirty="0"/>
              <a:t>D</a:t>
            </a:r>
            <a:r>
              <a:rPr sz="1200" dirty="0"/>
              <a:t>etectors 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E53A6395-8392-8A4F-816B-BC61B4401BB0}"/>
              </a:ext>
            </a:extLst>
          </p:cNvPr>
          <p:cNvSpPr/>
          <p:nvPr/>
        </p:nvSpPr>
        <p:spPr>
          <a:xfrm flipH="1" flipV="1">
            <a:off x="6274103" y="1438337"/>
            <a:ext cx="764481" cy="24589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96E7B3-3ACA-4044-BEBA-D16073CA3FCC}"/>
              </a:ext>
            </a:extLst>
          </p:cNvPr>
          <p:cNvSpPr txBox="1"/>
          <p:nvPr/>
        </p:nvSpPr>
        <p:spPr>
          <a:xfrm>
            <a:off x="2365173" y="399591"/>
            <a:ext cx="2489784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neutrons and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9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HCAL:  Steel-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-on-Tile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9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F7BF95B9-2239-DF41-9E3D-0C1D2900F2C8}"/>
              </a:ext>
            </a:extLst>
          </p:cNvPr>
          <p:cNvSpPr txBox="1"/>
          <p:nvPr/>
        </p:nvSpPr>
        <p:spPr>
          <a:xfrm>
            <a:off x="4692827" y="398551"/>
            <a:ext cx="2200570" cy="32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200" dirty="0"/>
              <a:t>Zero Degree Calorimeter</a:t>
            </a:r>
            <a:endParaRPr sz="1200" dirty="0"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AF0FA0A1-991A-3942-818C-10346CF3A2F9}"/>
              </a:ext>
            </a:extLst>
          </p:cNvPr>
          <p:cNvSpPr/>
          <p:nvPr/>
        </p:nvSpPr>
        <p:spPr>
          <a:xfrm>
            <a:off x="6026191" y="666706"/>
            <a:ext cx="709068" cy="544394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pic>
        <p:nvPicPr>
          <p:cNvPr id="28" name="20240305_155927.jpeg" descr="20240305_155927.jpeg">
            <a:extLst>
              <a:ext uri="{FF2B5EF4-FFF2-40B4-BE49-F238E27FC236}">
                <a16:creationId xmlns:a16="http://schemas.microsoft.com/office/drawing/2014/main" id="{BC7E867F-A506-0D43-B20E-07D0EA651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717" y="666706"/>
            <a:ext cx="1013601" cy="76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004-Sep4.png" descr="image004-Sep4.png">
            <a:extLst>
              <a:ext uri="{FF2B5EF4-FFF2-40B4-BE49-F238E27FC236}">
                <a16:creationId xmlns:a16="http://schemas.microsoft.com/office/drawing/2014/main" id="{6EB32183-B21F-7948-94C4-7782912C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465" y="3692334"/>
            <a:ext cx="1335379" cy="100153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33">
            <a:extLst>
              <a:ext uri="{FF2B5EF4-FFF2-40B4-BE49-F238E27FC236}">
                <a16:creationId xmlns:a16="http://schemas.microsoft.com/office/drawing/2014/main" id="{3DCBDC13-6D99-0B40-AFF3-612750FA905B}"/>
              </a:ext>
            </a:extLst>
          </p:cNvPr>
          <p:cNvSpPr txBox="1"/>
          <p:nvPr/>
        </p:nvSpPr>
        <p:spPr>
          <a:xfrm>
            <a:off x="2536949" y="3595241"/>
            <a:ext cx="1335379" cy="507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870080-D5AC-9A43-8CAD-A981083CDD0A}"/>
              </a:ext>
            </a:extLst>
          </p:cNvPr>
          <p:cNvSpPr txBox="1"/>
          <p:nvPr/>
        </p:nvSpPr>
        <p:spPr>
          <a:xfrm>
            <a:off x="6499855" y="1894393"/>
            <a:ext cx="267893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nuclei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 stations with 2 tracking layers each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pixel)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E26C4029-FF3F-B942-87BD-A3519DAE8B54}"/>
              </a:ext>
            </a:extLst>
          </p:cNvPr>
          <p:cNvSpPr/>
          <p:nvPr/>
        </p:nvSpPr>
        <p:spPr>
          <a:xfrm flipV="1">
            <a:off x="3854885" y="2853986"/>
            <a:ext cx="9959" cy="866115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9D63717-02B7-0F4A-85A7-6F65FCDC1978}"/>
              </a:ext>
            </a:extLst>
          </p:cNvPr>
          <p:cNvSpPr/>
          <p:nvPr/>
        </p:nvSpPr>
        <p:spPr>
          <a:xfrm flipV="1">
            <a:off x="2536949" y="3135170"/>
            <a:ext cx="835439" cy="58493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9BF3BCDE-379D-F944-8D00-762E638024AD}"/>
              </a:ext>
            </a:extLst>
          </p:cNvPr>
          <p:cNvSpPr/>
          <p:nvPr/>
        </p:nvSpPr>
        <p:spPr>
          <a:xfrm>
            <a:off x="1193962" y="3530764"/>
            <a:ext cx="489503" cy="46220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D36EE5-BE5B-ED42-9CA4-F3DB54E0DD85}"/>
              </a:ext>
            </a:extLst>
          </p:cNvPr>
          <p:cNvSpPr txBox="1"/>
          <p:nvPr/>
        </p:nvSpPr>
        <p:spPr>
          <a:xfrm>
            <a:off x="3885828" y="4005195"/>
            <a:ext cx="2754280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detection of scattered electrons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  stations with 4 tracking layers each (16x18cm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Si / Timepix4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6EC2425C-CA56-5645-96A3-2A98C59F8DCB}"/>
              </a:ext>
            </a:extLst>
          </p:cNvPr>
          <p:cNvSpPr txBox="1"/>
          <p:nvPr/>
        </p:nvSpPr>
        <p:spPr>
          <a:xfrm>
            <a:off x="294251" y="3317836"/>
            <a:ext cx="1661511" cy="32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37" name="image002-Sep2023.png" descr="image002-Sep2023.png">
            <a:extLst>
              <a:ext uri="{FF2B5EF4-FFF2-40B4-BE49-F238E27FC236}">
                <a16:creationId xmlns:a16="http://schemas.microsoft.com/office/drawing/2014/main" id="{2F92E6D4-0B22-5840-8604-65C5CF35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87393" y="2173612"/>
            <a:ext cx="1373581" cy="122393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83BED7-B776-3E49-8BA6-BB3FF6765295}"/>
              </a:ext>
            </a:extLst>
          </p:cNvPr>
          <p:cNvSpPr txBox="1"/>
          <p:nvPr/>
        </p:nvSpPr>
        <p:spPr>
          <a:xfrm>
            <a:off x="270862" y="721714"/>
            <a:ext cx="209431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measure bunch-by-bunch luminosity through Bethe-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process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Pair-spectrometer: each with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 tracking layers of AC-LGAD / FCFD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Barrel-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70BC3B09-D6DC-084C-8B00-AC7B383281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0"/>
          <a:stretch>
            <a:fillRect/>
          </a:stretch>
        </p:blipFill>
        <p:spPr>
          <a:xfrm>
            <a:off x="4658315" y="2976916"/>
            <a:ext cx="1876992" cy="74318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93DDE950-5160-DE41-B4AE-918E0C409E12}"/>
              </a:ext>
            </a:extLst>
          </p:cNvPr>
          <p:cNvSpPr txBox="1"/>
          <p:nvPr/>
        </p:nvSpPr>
        <p:spPr>
          <a:xfrm>
            <a:off x="4636929" y="2759455"/>
            <a:ext cx="1773242" cy="30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50" dirty="0"/>
              <a:t>B0 </a:t>
            </a:r>
            <a:r>
              <a:rPr lang="en-US" sz="1050" dirty="0"/>
              <a:t>M</a:t>
            </a:r>
            <a:r>
              <a:rPr sz="1050" dirty="0"/>
              <a:t>agnet</a:t>
            </a:r>
            <a:r>
              <a:rPr lang="en-US" sz="1050" dirty="0"/>
              <a:t> Spectrometer</a:t>
            </a:r>
            <a:endParaRPr sz="1050" dirty="0"/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A3248E66-001E-254F-824C-07AB853C8473}"/>
              </a:ext>
            </a:extLst>
          </p:cNvPr>
          <p:cNvSpPr/>
          <p:nvPr/>
        </p:nvSpPr>
        <p:spPr>
          <a:xfrm flipV="1">
            <a:off x="5300705" y="1821902"/>
            <a:ext cx="135467" cy="1032084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endParaRPr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C21A4A-5DA6-5448-BD52-1DBFBF72FBB0}"/>
              </a:ext>
            </a:extLst>
          </p:cNvPr>
          <p:cNvSpPr txBox="1"/>
          <p:nvPr/>
        </p:nvSpPr>
        <p:spPr>
          <a:xfrm>
            <a:off x="6459365" y="3180869"/>
            <a:ext cx="265008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and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g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 tracking layers each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9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pixel)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9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9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B9CDF9-2EEE-CB82-43E5-C846D5B0B143}"/>
              </a:ext>
            </a:extLst>
          </p:cNvPr>
          <p:cNvSpPr/>
          <p:nvPr/>
        </p:nvSpPr>
        <p:spPr>
          <a:xfrm>
            <a:off x="2054638" y="4753360"/>
            <a:ext cx="1396489" cy="39014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Overview Slide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from EIC Project</a:t>
            </a:r>
          </a:p>
        </p:txBody>
      </p:sp>
    </p:spTree>
    <p:extLst>
      <p:ext uri="{BB962C8B-B14F-4D97-AF65-F5344CB8AC3E}">
        <p14:creationId xmlns:p14="http://schemas.microsoft.com/office/powerpoint/2010/main" val="12351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E396-2771-1130-4184-5000C1FB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302890"/>
            <a:ext cx="8382000" cy="746522"/>
          </a:xfrm>
        </p:spPr>
        <p:txBody>
          <a:bodyPr/>
          <a:lstStyle/>
          <a:p>
            <a:r>
              <a:rPr lang="en-US" sz="2400" dirty="0"/>
              <a:t>High level installation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946DC-3A1A-6318-4854-EE3BFF74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screenshot of a project schedule&#10;&#10;Description automatically generated">
            <a:extLst>
              <a:ext uri="{FF2B5EF4-FFF2-40B4-BE49-F238E27FC236}">
                <a16:creationId xmlns:a16="http://schemas.microsoft.com/office/drawing/2014/main" id="{800ACAE2-145B-F0B9-9B3A-0AD476BA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78" y="515663"/>
            <a:ext cx="8906722" cy="42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89145-DD29-80FC-24F9-DB731F20E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30859"/>
            <a:ext cx="8382000" cy="746522"/>
          </a:xfrm>
        </p:spPr>
        <p:txBody>
          <a:bodyPr/>
          <a:lstStyle/>
          <a:p>
            <a:r>
              <a:rPr lang="en-US" dirty="0"/>
              <a:t>The Highly-Integrated </a:t>
            </a:r>
            <a:r>
              <a:rPr lang="en-US" dirty="0" err="1"/>
              <a:t>ePIC</a:t>
            </a:r>
            <a:r>
              <a:rPr lang="en-US" dirty="0"/>
              <a:t> Experiment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14EF2F-268B-E923-1D2E-27D99A37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9D184-0718-2BF2-56BC-B1E69EF50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6" r="4188"/>
          <a:stretch/>
        </p:blipFill>
        <p:spPr>
          <a:xfrm>
            <a:off x="459145" y="1380946"/>
            <a:ext cx="4254795" cy="3423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9CC21-664D-D70B-8599-1E90ED4821B1}"/>
              </a:ext>
            </a:extLst>
          </p:cNvPr>
          <p:cNvSpPr txBox="1"/>
          <p:nvPr/>
        </p:nvSpPr>
        <p:spPr>
          <a:xfrm>
            <a:off x="380999" y="565338"/>
            <a:ext cx="433294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Integrated Interaction and Detector Region (90 m)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Get close to full acceptance for all final state particles, and measure them with good resolution. All particles count!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1420B-12CB-7070-FFC7-17386558A6F9}"/>
              </a:ext>
            </a:extLst>
          </p:cNvPr>
          <p:cNvSpPr txBox="1"/>
          <p:nvPr/>
        </p:nvSpPr>
        <p:spPr>
          <a:xfrm>
            <a:off x="4833938" y="872089"/>
            <a:ext cx="4310062" cy="3662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Comic Sans MS" charset="0"/>
                <a:cs typeface="Comic Sans MS" charset="0"/>
              </a:rPr>
              <a:t>Compute-Detector Integration</a:t>
            </a:r>
          </a:p>
          <a:p>
            <a:r>
              <a:rPr lang="en-US" sz="1200" dirty="0">
                <a:ea typeface="Comic Sans MS" charset="0"/>
                <a:cs typeface="Comic Sans MS" charset="0"/>
                <a:sym typeface="Wingdings" pitchFamily="2" charset="2"/>
              </a:rPr>
              <a:t>Seamless data processing from detector readout to analysis using streaming readout and streaming computing. </a:t>
            </a:r>
          </a:p>
          <a:p>
            <a:endParaRPr lang="en-US" sz="1200" dirty="0">
              <a:ea typeface="Comic Sans MS" charset="0"/>
              <a:cs typeface="Comic Sans MS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b="1" dirty="0">
                <a:latin typeface="+mn-lt"/>
              </a:rPr>
              <a:t>Definition of Streaming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Data is digitized at a fixed rate with thresholds and zero suppression applied locally.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Data is read out in continuous parallel streams that are encoded with information about when and where the data was taken.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Event building, filtering, monitoring, and othe</a:t>
            </a:r>
            <a:r>
              <a:rPr lang="en-US" sz="1200" dirty="0"/>
              <a:t>r data </a:t>
            </a:r>
            <a:r>
              <a:rPr lang="en-US" sz="1200" dirty="0">
                <a:latin typeface="+mn-lt"/>
              </a:rPr>
              <a:t> processing is deferred to computing.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ea typeface="Comic Sans MS" charset="0"/>
              <a:cs typeface="Comic Sans MS" charset="0"/>
              <a:sym typeface="Wingdings" pitchFamily="2" charset="2"/>
            </a:endParaRPr>
          </a:p>
          <a:p>
            <a:r>
              <a:rPr lang="en-US" sz="1400" b="1" dirty="0">
                <a:latin typeface="+mn-lt"/>
              </a:rPr>
              <a:t>Advantages  of Streaming Readout</a:t>
            </a:r>
            <a:endParaRPr lang="en-US" sz="1400" dirty="0">
              <a:ea typeface="Comic Sans MS" charset="0"/>
              <a:cs typeface="Comic Sans MS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Simplification of readout (no custom trigger hardware and firmware) and increased flexibility.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Event building from holistic detector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Continuous data flow provides detailed knowledge of backgrounds and enhances control over systematics. </a:t>
            </a:r>
          </a:p>
        </p:txBody>
      </p:sp>
    </p:spTree>
    <p:extLst>
      <p:ext uri="{BB962C8B-B14F-4D97-AF65-F5344CB8AC3E}">
        <p14:creationId xmlns:p14="http://schemas.microsoft.com/office/powerpoint/2010/main" val="107947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8FFA5-240B-0D0E-71E7-E4065BAC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2537"/>
            <a:ext cx="8382000" cy="746522"/>
          </a:xfrm>
        </p:spPr>
        <p:txBody>
          <a:bodyPr/>
          <a:lstStyle/>
          <a:p>
            <a:r>
              <a:rPr lang="en-US" sz="2000" dirty="0"/>
              <a:t>Compute-Detector Integration to Maximize Science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3A660-2A4D-7C63-456B-C96197C2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B005B-AD3F-448F-C5FB-C3001496277F}"/>
              </a:ext>
            </a:extLst>
          </p:cNvPr>
          <p:cNvSpPr/>
          <p:nvPr/>
        </p:nvSpPr>
        <p:spPr>
          <a:xfrm>
            <a:off x="457200" y="579514"/>
            <a:ext cx="8382000" cy="826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i="0" u="none" strike="noStrike" dirty="0">
                <a:solidFill>
                  <a:schemeClr val="accent2"/>
                </a:solidFill>
                <a:effectLst/>
              </a:rPr>
              <a:t>Broad </a:t>
            </a:r>
            <a:r>
              <a:rPr lang="en-US" sz="1400" b="1" i="0" u="none" strike="noStrike" dirty="0" err="1">
                <a:solidFill>
                  <a:schemeClr val="accent2"/>
                </a:solidFill>
                <a:effectLst/>
              </a:rPr>
              <a:t>ePIC</a:t>
            </a:r>
            <a:r>
              <a:rPr lang="en-US" sz="1400" b="1" i="0" u="none" strike="noStrike" dirty="0">
                <a:solidFill>
                  <a:schemeClr val="accent2"/>
                </a:solidFill>
                <a:effectLst/>
              </a:rPr>
              <a:t> Science Program</a:t>
            </a:r>
            <a:r>
              <a:rPr lang="en-US" sz="1400" i="0" u="none" strike="noStrike" dirty="0">
                <a:solidFill>
                  <a:schemeClr val="accent2"/>
                </a:solidFill>
                <a:effectLst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Plethora of observables, with less distinct topologies where every event is significant.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High-precision measurements: Control of systematic uncertainties of paramount importance.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9021FA-1868-84A9-F8C2-4B45B6885CE1}"/>
              </a:ext>
            </a:extLst>
          </p:cNvPr>
          <p:cNvSpPr/>
          <p:nvPr/>
        </p:nvSpPr>
        <p:spPr>
          <a:xfrm>
            <a:off x="457200" y="1340012"/>
            <a:ext cx="8686800" cy="1525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i="0" u="none" strike="noStrike" dirty="0">
                <a:solidFill>
                  <a:schemeClr val="accent2"/>
                </a:solidFill>
                <a:effectLst/>
              </a:rPr>
              <a:t>Streaming Readout Capability Due to Moderate Signal Rate: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chemeClr val="tx1"/>
                </a:solidFill>
                <a:effectLst/>
              </a:rPr>
              <a:t>Capture every collision signal</a:t>
            </a: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, including background.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Event selection using all available detector data for holistic reconstruction: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chemeClr val="tx1"/>
                </a:solidFill>
                <a:effectLst/>
              </a:rPr>
              <a:t>Eliminate trigger bias </a:t>
            </a: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and provide accurate estimation of uncertainties during event selection.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Streaming background estimates ideal to reduce background and related systematic uncertainties. </a:t>
            </a:r>
            <a:r>
              <a:rPr lang="en-US" sz="1400" dirty="0">
                <a:solidFill>
                  <a:schemeClr val="tx1"/>
                </a:solidFill>
              </a:rPr>
              <a:t>High-precision measurements: </a:t>
            </a:r>
            <a:r>
              <a:rPr lang="en-US" sz="1400" b="1" dirty="0">
                <a:solidFill>
                  <a:schemeClr val="tx1"/>
                </a:solidFill>
              </a:rPr>
              <a:t>Control of systematic uncertainties paramount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Content Placeholder 6">
                <a:extLst>
                  <a:ext uri="{FF2B5EF4-FFF2-40B4-BE49-F238E27FC236}">
                    <a16:creationId xmlns:a16="http://schemas.microsoft.com/office/drawing/2014/main" id="{17232B2C-4C79-A793-6523-3BB79626B62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03700161"/>
                  </p:ext>
                </p:extLst>
              </p:nvPr>
            </p:nvGraphicFramePr>
            <p:xfrm>
              <a:off x="566738" y="2865089"/>
              <a:ext cx="8534400" cy="192024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590800">
                      <a:extLst>
                        <a:ext uri="{9D8B030D-6E8A-4147-A177-3AD203B41FA5}">
                          <a16:colId xmlns:a16="http://schemas.microsoft.com/office/drawing/2014/main" val="3414486541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980753336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717516134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4122543630"/>
                        </a:ext>
                      </a:extLst>
                    </a:gridCol>
                  </a:tblGrid>
                  <a:tr h="264471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EIC</a:t>
                          </a: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+mn-lt"/>
                            </a:rPr>
                            <a:t>RHIC</a:t>
                          </a: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+mn-lt"/>
                            </a:rPr>
                            <a:t>LHC → HL-LHC</a:t>
                          </a: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6875231"/>
                      </a:ext>
                    </a:extLst>
                  </a:tr>
                  <a:tr h="264471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Collision 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⃑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⃑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⃑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4496602"/>
                      </a:ext>
                    </a:extLst>
                  </a:tr>
                  <a:tr h="264471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Top x-N C.M.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140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13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TeV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8198180"/>
                      </a:ext>
                    </a:extLst>
                  </a:tr>
                  <a:tr h="264471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Peak x-N luminosity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34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cm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s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-1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cm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s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-1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34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→ 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35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cm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s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90068106"/>
                      </a:ext>
                    </a:extLst>
                  </a:tr>
                  <a:tr h="264471"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x-N cross section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50 </a:t>
                          </a:r>
                          <a:r>
                            <a:rPr kumimoji="0" lang="en-US" sz="1200" b="1" kern="12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μb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40 mb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80 mb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409457"/>
                      </a:ext>
                    </a:extLst>
                  </a:tr>
                  <a:tr h="264471"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dN</a:t>
                          </a:r>
                          <a:r>
                            <a:rPr lang="en-US" sz="1200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/d</a:t>
                          </a:r>
                          <a:r>
                            <a:rPr lang="el-GR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η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0.1-Few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236309"/>
                      </a:ext>
                    </a:extLst>
                  </a:tr>
                  <a:tr h="264471"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Charged particle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4M 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N</a:t>
                          </a:r>
                          <a:r>
                            <a:rPr lang="en-US" sz="1200" b="1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60M 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N</a:t>
                          </a:r>
                          <a:r>
                            <a:rPr lang="en-US" sz="1200" b="1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30G+ 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N</a:t>
                          </a:r>
                          <a:r>
                            <a:rPr lang="en-US" sz="1200" b="1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347872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Content Placeholder 6">
                <a:extLst>
                  <a:ext uri="{FF2B5EF4-FFF2-40B4-BE49-F238E27FC236}">
                    <a16:creationId xmlns:a16="http://schemas.microsoft.com/office/drawing/2014/main" id="{17232B2C-4C79-A793-6523-3BB79626B62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03700161"/>
                  </p:ext>
                </p:extLst>
              </p:nvPr>
            </p:nvGraphicFramePr>
            <p:xfrm>
              <a:off x="566738" y="2865089"/>
              <a:ext cx="8534400" cy="192024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590800">
                      <a:extLst>
                        <a:ext uri="{9D8B030D-6E8A-4147-A177-3AD203B41FA5}">
                          <a16:colId xmlns:a16="http://schemas.microsoft.com/office/drawing/2014/main" val="3414486541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980753336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717516134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412254363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EIC</a:t>
                          </a: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+mn-lt"/>
                            </a:rPr>
                            <a:t>RHIC</a:t>
                          </a: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+mn-lt"/>
                            </a:rPr>
                            <a:t>LHC → HL-LHC</a:t>
                          </a:r>
                        </a:p>
                      </a:txBody>
                      <a:tcPr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68752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Collision 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5762" t="-109524" r="-212583" b="-5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37333" t="-109524" r="-114000" b="-5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1190" t="-109524" r="-1786" b="-54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49660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Top x-N C.M.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140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13 </a:t>
                          </a:r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TeV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819818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Peak x-N luminosity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34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cm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s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-1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cm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s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-1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34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→ 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35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cm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-2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s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900681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x-N cross section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50 </a:t>
                          </a:r>
                          <a:r>
                            <a:rPr kumimoji="0" lang="en-US" sz="1200" b="1" kern="12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μb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40 mb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80 mb</a:t>
                          </a:r>
                          <a:endParaRPr kumimoji="0" lang="en-US" sz="12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40945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dN</a:t>
                          </a:r>
                          <a:r>
                            <a:rPr lang="en-US" sz="1200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/d</a:t>
                          </a:r>
                          <a:r>
                            <a:rPr lang="el-GR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η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0.1-Few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~6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23630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Charged particle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4M 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N</a:t>
                          </a:r>
                          <a:r>
                            <a:rPr lang="en-US" sz="1200" b="1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60M 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N</a:t>
                          </a:r>
                          <a:r>
                            <a:rPr lang="en-US" sz="1200" b="1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30G+ </a:t>
                          </a:r>
                          <a:r>
                            <a:rPr lang="en-US" sz="1200" b="1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N</a:t>
                          </a:r>
                          <a:r>
                            <a:rPr lang="en-US" sz="1200" b="1" baseline="-250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ch</a:t>
                          </a: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/s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34787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154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58D1-3A94-B45C-358E-F4E0279D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Compute-detector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70742-43E3-7125-33A2-63F469D55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4F132-D173-C393-DFE9-1DF2F1757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7650"/>
            <a:ext cx="8382000" cy="438150"/>
          </a:xfrm>
        </p:spPr>
        <p:txBody>
          <a:bodyPr/>
          <a:lstStyle/>
          <a:p>
            <a:r>
              <a:rPr lang="en-US" dirty="0"/>
              <a:t>Accelerating the science turnaround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051E5F-E4A4-9964-FDBF-AF51B65B0894}"/>
              </a:ext>
            </a:extLst>
          </p:cNvPr>
          <p:cNvSpPr txBox="1">
            <a:spLocks/>
          </p:cNvSpPr>
          <p:nvPr/>
        </p:nvSpPr>
        <p:spPr>
          <a:xfrm>
            <a:off x="457200" y="1086564"/>
            <a:ext cx="8615238" cy="2188311"/>
          </a:xfrm>
          <a:prstGeom prst="rect">
            <a:avLst/>
          </a:prstGeom>
        </p:spPr>
        <p:txBody>
          <a:bodyPr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buNone/>
            </a:pPr>
            <a:r>
              <a:rPr lang="en-US" sz="1400" b="1" dirty="0"/>
              <a:t>Problem:</a:t>
            </a:r>
            <a:r>
              <a:rPr lang="en-US" sz="1400" dirty="0"/>
              <a:t> Data for physics analyses and the resulting publications available after O(1year) due to complexity of NP experiments (and their organization). </a:t>
            </a:r>
          </a:p>
          <a:p>
            <a:pPr lvl="1"/>
            <a:r>
              <a:rPr lang="en-US" sz="1400" dirty="0"/>
              <a:t>Alignment and calibrations, reconstruction and validation time-consuming. </a:t>
            </a:r>
          </a:p>
          <a:p>
            <a:pPr marL="0" indent="-91440">
              <a:buNone/>
            </a:pPr>
            <a:r>
              <a:rPr lang="en-US" sz="1400" b="1" dirty="0"/>
              <a:t>Goal:</a:t>
            </a:r>
            <a:r>
              <a:rPr lang="en-US" sz="1400" dirty="0"/>
              <a:t> Rapid turnaround of 2-3 weeks for data for physics analyses. </a:t>
            </a:r>
          </a:p>
          <a:p>
            <a:pPr lvl="1"/>
            <a:r>
              <a:rPr lang="en-US" sz="1400" dirty="0"/>
              <a:t>Timeline driven by alignment and calibrations. </a:t>
            </a:r>
          </a:p>
          <a:p>
            <a:pPr lvl="1"/>
            <a:r>
              <a:rPr lang="en-US" sz="1400" dirty="0"/>
              <a:t>Preliminary information from detector groups indicates that 2-3 weeks are realistic. </a:t>
            </a:r>
          </a:p>
          <a:p>
            <a:pPr marL="0" indent="0">
              <a:buNone/>
            </a:pPr>
            <a:r>
              <a:rPr lang="en-US" sz="1400" b="1" dirty="0"/>
              <a:t>Solution:</a:t>
            </a:r>
            <a:r>
              <a:rPr lang="en-US" sz="1400" dirty="0"/>
              <a:t> Compute-detector integration</a:t>
            </a:r>
          </a:p>
          <a:p>
            <a:endParaRPr lang="en-US" dirty="0"/>
          </a:p>
        </p:txBody>
      </p:sp>
      <p:pic>
        <p:nvPicPr>
          <p:cNvPr id="7" name="Picture 6" descr="A grey background with black text&#10;&#10;Description automatically generated">
            <a:extLst>
              <a:ext uri="{FF2B5EF4-FFF2-40B4-BE49-F238E27FC236}">
                <a16:creationId xmlns:a16="http://schemas.microsoft.com/office/drawing/2014/main" id="{B02C73E0-E09D-3DE6-ABBE-5AC21E440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59346"/>
            <a:ext cx="7772400" cy="17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B4C2-937B-D66E-5763-0CC4F265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20818"/>
            <a:ext cx="8382000" cy="746522"/>
          </a:xfrm>
        </p:spPr>
        <p:txBody>
          <a:bodyPr/>
          <a:lstStyle/>
          <a:p>
            <a:r>
              <a:rPr lang="en-US" dirty="0"/>
              <a:t>The epic collaboration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CBBD68-DFF7-E066-3F7F-8FC85AFF3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310F297-181E-E98F-BE1C-326EAFC60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52" b="348"/>
          <a:stretch/>
        </p:blipFill>
        <p:spPr>
          <a:xfrm>
            <a:off x="381000" y="914948"/>
            <a:ext cx="6597860" cy="3488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AFB80-2D05-90C5-E3B2-1B34B64AD429}"/>
              </a:ext>
            </a:extLst>
          </p:cNvPr>
          <p:cNvSpPr txBox="1"/>
          <p:nvPr/>
        </p:nvSpPr>
        <p:spPr>
          <a:xfrm>
            <a:off x="6978860" y="1212664"/>
            <a:ext cx="2165140" cy="2893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initiated in </a:t>
            </a:r>
            <a:b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July 2022.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Currently </a:t>
            </a:r>
            <a:r>
              <a:rPr lang="en-US" sz="1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(from 2024 Institutional Survey)</a:t>
            </a: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&gt; 850 collaborators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173 institutions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25 countries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4 world regions</a:t>
            </a:r>
            <a:r>
              <a:rPr lang="en-US" sz="14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95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ylinder with a laser beam&#10;&#10;Description automatically generated with medium confidence">
            <a:extLst>
              <a:ext uri="{FF2B5EF4-FFF2-40B4-BE49-F238E27FC236}">
                <a16:creationId xmlns:a16="http://schemas.microsoft.com/office/drawing/2014/main" id="{985CFD05-AEE9-E6D0-926C-CDB705FF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61" r="-2" b="-2"/>
          <a:stretch/>
        </p:blipFill>
        <p:spPr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A0AB6-BCBE-AE19-E8D9-576DBC46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44652"/>
            <a:ext cx="3624601" cy="932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Epic in a nutshell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4108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450D4-DD20-DEE0-DAE4-42EB10E3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7416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</a:pPr>
            <a:fld id="{9CF5EF28-261C-FD41-A360-1A380056DD17}" type="slidenum">
              <a:rPr lang="en-US" sz="1200">
                <a:solidFill>
                  <a:schemeClr val="bg1"/>
                </a:solidFill>
              </a:rPr>
              <a:pPr algn="r" defTabSz="914400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78046-AFCE-CEE7-13B7-5DAE5A84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692" y="0"/>
            <a:ext cx="3519447" cy="2529602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9E371D4-3E3C-B729-9699-9AEA17D15D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431925"/>
            <a:ext cx="3839485" cy="3273425"/>
          </a:xfrm>
        </p:spPr>
        <p:txBody>
          <a:bodyPr>
            <a:normAutofit/>
          </a:bodyPr>
          <a:lstStyle/>
          <a:p>
            <a:r>
              <a:rPr lang="en-US" sz="1600" dirty="0" err="1"/>
              <a:t>ePIC</a:t>
            </a:r>
            <a:r>
              <a:rPr lang="en-US" sz="1600" dirty="0"/>
              <a:t> is the primary experiment at the Electron-Ion Collider (EIC). </a:t>
            </a:r>
          </a:p>
          <a:p>
            <a:r>
              <a:rPr lang="en-US" sz="1600" dirty="0"/>
              <a:t>It is a highly integrated, multi-purpose experiment. </a:t>
            </a:r>
          </a:p>
          <a:p>
            <a:r>
              <a:rPr lang="en-US" sz="1600" dirty="0"/>
              <a:t>The </a:t>
            </a:r>
            <a:r>
              <a:rPr lang="en-US" sz="1600" dirty="0" err="1"/>
              <a:t>ePIC</a:t>
            </a:r>
            <a:r>
              <a:rPr lang="en-US" sz="1600" dirty="0"/>
              <a:t> Experiment is being realized by the </a:t>
            </a:r>
            <a:r>
              <a:rPr lang="en-US" sz="1600" dirty="0" err="1"/>
              <a:t>ePIC</a:t>
            </a:r>
            <a:r>
              <a:rPr lang="en-US" sz="1600" dirty="0"/>
              <a:t> Collaboration, jointly with the EIC Project. </a:t>
            </a:r>
          </a:p>
          <a:p>
            <a:r>
              <a:rPr lang="en-US" sz="1600" dirty="0"/>
              <a:t>The collaboration, formed in 2022/2023, is international in scope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56CD9D-26B4-4AB3-EE73-D6F83AC09E4E}"/>
              </a:ext>
            </a:extLst>
          </p:cNvPr>
          <p:cNvSpPr txBox="1"/>
          <p:nvPr/>
        </p:nvSpPr>
        <p:spPr>
          <a:xfrm>
            <a:off x="0" y="4220170"/>
            <a:ext cx="4248679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chemeClr val="accent2"/>
                </a:solidFill>
                <a:effectLst/>
              </a:rPr>
              <a:t>In our presentation, we will summarize the status and planning for </a:t>
            </a:r>
            <a:r>
              <a:rPr lang="en-US" sz="1800" b="1" i="0" u="none" strike="noStrike" dirty="0" err="1">
                <a:solidFill>
                  <a:schemeClr val="accent2"/>
                </a:solidFill>
                <a:effectLst/>
              </a:rPr>
              <a:t>ePIC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119C7-FC65-FC4D-9EEB-D867933F1497}"/>
              </a:ext>
            </a:extLst>
          </p:cNvPr>
          <p:cNvSpPr txBox="1"/>
          <p:nvPr/>
        </p:nvSpPr>
        <p:spPr>
          <a:xfrm>
            <a:off x="7567266" y="42038"/>
            <a:ext cx="18997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Joosten &amp;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</a:rPr>
              <a:t>Diefenthaler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, DNP 2024</a:t>
            </a:r>
          </a:p>
        </p:txBody>
      </p:sp>
    </p:spTree>
    <p:extLst>
      <p:ext uri="{BB962C8B-B14F-4D97-AF65-F5344CB8AC3E}">
        <p14:creationId xmlns:p14="http://schemas.microsoft.com/office/powerpoint/2010/main" val="32405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E1E7-C555-1E6E-F1E2-2BE5AC50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(pre)TDR Strategy and Publications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6AFC3-AB7C-C713-26DC-DFD47DC15C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2D0DC-FD00-56BF-9544-CC48478FB118}"/>
              </a:ext>
            </a:extLst>
          </p:cNvPr>
          <p:cNvGrpSpPr/>
          <p:nvPr/>
        </p:nvGrpSpPr>
        <p:grpSpPr>
          <a:xfrm>
            <a:off x="680433" y="1639785"/>
            <a:ext cx="8158767" cy="1683534"/>
            <a:chOff x="858012" y="1435197"/>
            <a:chExt cx="10475975" cy="2231971"/>
          </a:xfrm>
        </p:grpSpPr>
        <p:sp>
          <p:nvSpPr>
            <p:cNvPr id="6" name="Arrow: Chevron 16">
              <a:extLst>
                <a:ext uri="{FF2B5EF4-FFF2-40B4-BE49-F238E27FC236}">
                  <a16:creationId xmlns:a16="http://schemas.microsoft.com/office/drawing/2014/main" id="{043CEADC-F4BD-61BE-ACF3-3DB558CA2E34}"/>
                </a:ext>
              </a:extLst>
            </p:cNvPr>
            <p:cNvSpPr/>
            <p:nvPr/>
          </p:nvSpPr>
          <p:spPr>
            <a:xfrm>
              <a:off x="6849344" y="2325647"/>
              <a:ext cx="4484643" cy="899935"/>
            </a:xfrm>
            <a:prstGeom prst="chevron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77AF8EEA-B0E1-1F50-65E7-A9A81A2BE5F4}"/>
                </a:ext>
              </a:extLst>
            </p:cNvPr>
            <p:cNvSpPr/>
            <p:nvPr/>
          </p:nvSpPr>
          <p:spPr>
            <a:xfrm>
              <a:off x="7034631" y="1497276"/>
              <a:ext cx="2112952" cy="89993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row: Chevron 10">
              <a:extLst>
                <a:ext uri="{FF2B5EF4-FFF2-40B4-BE49-F238E27FC236}">
                  <a16:creationId xmlns:a16="http://schemas.microsoft.com/office/drawing/2014/main" id="{1BFDB688-4200-3618-D209-0B1B8BA69EF5}"/>
                </a:ext>
              </a:extLst>
            </p:cNvPr>
            <p:cNvSpPr/>
            <p:nvPr/>
          </p:nvSpPr>
          <p:spPr>
            <a:xfrm>
              <a:off x="858012" y="1520558"/>
              <a:ext cx="1931450" cy="899936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Chevron 11">
              <a:extLst>
                <a:ext uri="{FF2B5EF4-FFF2-40B4-BE49-F238E27FC236}">
                  <a16:creationId xmlns:a16="http://schemas.microsoft.com/office/drawing/2014/main" id="{653A5589-427C-26DA-ADC0-1A097150854B}"/>
                </a:ext>
              </a:extLst>
            </p:cNvPr>
            <p:cNvSpPr/>
            <p:nvPr/>
          </p:nvSpPr>
          <p:spPr>
            <a:xfrm>
              <a:off x="2331633" y="1520559"/>
              <a:ext cx="2050691" cy="899937"/>
            </a:xfrm>
            <a:prstGeom prst="chevr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Chevron 12">
              <a:extLst>
                <a:ext uri="{FF2B5EF4-FFF2-40B4-BE49-F238E27FC236}">
                  <a16:creationId xmlns:a16="http://schemas.microsoft.com/office/drawing/2014/main" id="{A901275D-F007-9E35-6647-9D00A3C6F3C1}"/>
                </a:ext>
              </a:extLst>
            </p:cNvPr>
            <p:cNvSpPr/>
            <p:nvPr/>
          </p:nvSpPr>
          <p:spPr>
            <a:xfrm>
              <a:off x="3480487" y="2254369"/>
              <a:ext cx="2923266" cy="899935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rrow: Chevron 13">
              <a:extLst>
                <a:ext uri="{FF2B5EF4-FFF2-40B4-BE49-F238E27FC236}">
                  <a16:creationId xmlns:a16="http://schemas.microsoft.com/office/drawing/2014/main" id="{265207D9-805E-0726-66F3-7C02207619AE}"/>
                </a:ext>
              </a:extLst>
            </p:cNvPr>
            <p:cNvSpPr/>
            <p:nvPr/>
          </p:nvSpPr>
          <p:spPr>
            <a:xfrm>
              <a:off x="5240960" y="1514278"/>
              <a:ext cx="2112952" cy="899935"/>
            </a:xfrm>
            <a:prstGeom prst="chevron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A17EB2-19A0-B239-52FF-A4794A2A2964}"/>
                </a:ext>
              </a:extLst>
            </p:cNvPr>
            <p:cNvSpPr txBox="1"/>
            <p:nvPr/>
          </p:nvSpPr>
          <p:spPr>
            <a:xfrm>
              <a:off x="1315874" y="1474597"/>
              <a:ext cx="1323565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 design phase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630EFB-415C-BB5B-4741-15538A3213E1}"/>
                </a:ext>
              </a:extLst>
            </p:cNvPr>
            <p:cNvSpPr txBox="1"/>
            <p:nvPr/>
          </p:nvSpPr>
          <p:spPr>
            <a:xfrm>
              <a:off x="2773157" y="1435197"/>
              <a:ext cx="1607232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structuring the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ADB08F-9A98-DD9C-1041-A10E4593A1A5}"/>
                </a:ext>
              </a:extLst>
            </p:cNvPr>
            <p:cNvSpPr txBox="1"/>
            <p:nvPr/>
          </p:nvSpPr>
          <p:spPr>
            <a:xfrm>
              <a:off x="4051995" y="2367400"/>
              <a:ext cx="1607232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writing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(TDR/notes)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E0E939-6061-E29B-8D9D-BE6A264CBA16}"/>
                </a:ext>
              </a:extLst>
            </p:cNvPr>
            <p:cNvSpPr txBox="1"/>
            <p:nvPr/>
          </p:nvSpPr>
          <p:spPr>
            <a:xfrm>
              <a:off x="5748059" y="1476762"/>
              <a:ext cx="1200292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draft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pre-TDR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44133-DF52-1CD1-F72F-AE10E084D606}"/>
                </a:ext>
              </a:extLst>
            </p:cNvPr>
            <p:cNvSpPr txBox="1"/>
            <p:nvPr/>
          </p:nvSpPr>
          <p:spPr>
            <a:xfrm>
              <a:off x="7651427" y="2468200"/>
              <a:ext cx="2409297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Preparing papers 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publication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7D5F55-682E-31C0-5641-EDA2B42F9118}"/>
                </a:ext>
              </a:extLst>
            </p:cNvPr>
            <p:cNvGrpSpPr/>
            <p:nvPr/>
          </p:nvGrpSpPr>
          <p:grpSpPr>
            <a:xfrm>
              <a:off x="1668258" y="2513457"/>
              <a:ext cx="1199925" cy="959920"/>
              <a:chOff x="2381475" y="5248468"/>
              <a:chExt cx="1199925" cy="100183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4E353FF-16DF-03D5-2C2D-1714FC978E60}"/>
                  </a:ext>
                </a:extLst>
              </p:cNvPr>
              <p:cNvSpPr txBox="1"/>
              <p:nvPr/>
            </p:nvSpPr>
            <p:spPr>
              <a:xfrm>
                <a:off x="2381475" y="5526347"/>
                <a:ext cx="1199925" cy="72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Mid Jan.24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9CBE0F74-F57E-689D-0EED-D722DD1EB50F}"/>
                  </a:ext>
                </a:extLst>
              </p:cNvPr>
              <p:cNvCxnSpPr>
                <a:cxnSpLocks/>
                <a:stCxn id="32" idx="0"/>
              </p:cNvCxnSpPr>
              <p:nvPr/>
            </p:nvCxnSpPr>
            <p:spPr>
              <a:xfrm flipV="1">
                <a:off x="2981438" y="5248468"/>
                <a:ext cx="0" cy="2778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AD39F0-A402-9957-0AF9-AFEAA2B16CD0}"/>
                </a:ext>
              </a:extLst>
            </p:cNvPr>
            <p:cNvSpPr txBox="1"/>
            <p:nvPr/>
          </p:nvSpPr>
          <p:spPr>
            <a:xfrm>
              <a:off x="6589731" y="3259128"/>
              <a:ext cx="1303799" cy="40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Late 2024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48C4D9-7DAE-1743-F8DA-D81A6B1E86FF}"/>
                </a:ext>
              </a:extLst>
            </p:cNvPr>
            <p:cNvGrpSpPr/>
            <p:nvPr/>
          </p:nvGrpSpPr>
          <p:grpSpPr>
            <a:xfrm>
              <a:off x="4978776" y="2858983"/>
              <a:ext cx="1460770" cy="681203"/>
              <a:chOff x="5270331" y="4997622"/>
              <a:chExt cx="1460770" cy="71095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409BDC4-F178-0E45-6EA6-80CE999EFC1A}"/>
                  </a:ext>
                </a:extLst>
              </p:cNvPr>
              <p:cNvSpPr txBox="1"/>
              <p:nvPr/>
            </p:nvSpPr>
            <p:spPr>
              <a:xfrm>
                <a:off x="5270331" y="5282714"/>
                <a:ext cx="1460770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End 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Oct.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24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B671FB2-B6CF-3417-78CB-09E56BAA1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0960" y="4997622"/>
                <a:ext cx="0" cy="3039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38BF5C-E006-6E1D-B11F-A8E35C25D5D1}"/>
                </a:ext>
              </a:extLst>
            </p:cNvPr>
            <p:cNvGrpSpPr/>
            <p:nvPr/>
          </p:nvGrpSpPr>
          <p:grpSpPr>
            <a:xfrm>
              <a:off x="3087825" y="2858982"/>
              <a:ext cx="1607232" cy="674292"/>
              <a:chOff x="2186875" y="5248468"/>
              <a:chExt cx="1607232" cy="70373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6541F8-64B0-B49B-B5A7-55839F8776E1}"/>
                  </a:ext>
                </a:extLst>
              </p:cNvPr>
              <p:cNvSpPr txBox="1"/>
              <p:nvPr/>
            </p:nvSpPr>
            <p:spPr>
              <a:xfrm>
                <a:off x="2186875" y="5526347"/>
                <a:ext cx="1607232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Mid Mar.24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AFC306B-B205-B043-3BB5-3B54BCF6590D}"/>
                  </a:ext>
                </a:extLst>
              </p:cNvPr>
              <p:cNvCxnSpPr>
                <a:cxnSpLocks/>
                <a:stCxn id="28" idx="0"/>
              </p:cNvCxnSpPr>
              <p:nvPr/>
            </p:nvCxnSpPr>
            <p:spPr>
              <a:xfrm flipH="1" flipV="1">
                <a:off x="2981439" y="5248468"/>
                <a:ext cx="9052" cy="2778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Arrow: Chevron 35">
              <a:extLst>
                <a:ext uri="{FF2B5EF4-FFF2-40B4-BE49-F238E27FC236}">
                  <a16:creationId xmlns:a16="http://schemas.microsoft.com/office/drawing/2014/main" id="{61CC6ECF-49E1-FDA0-68F4-80A6CD11CCC1}"/>
                </a:ext>
              </a:extLst>
            </p:cNvPr>
            <p:cNvSpPr/>
            <p:nvPr/>
          </p:nvSpPr>
          <p:spPr>
            <a:xfrm>
              <a:off x="8838996" y="1503579"/>
              <a:ext cx="2050691" cy="89993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EBF6E6D-FF7B-B86B-A932-43A415776460}"/>
                </a:ext>
              </a:extLst>
            </p:cNvPr>
            <p:cNvGrpSpPr/>
            <p:nvPr/>
          </p:nvGrpSpPr>
          <p:grpSpPr>
            <a:xfrm>
              <a:off x="9375126" y="3020495"/>
              <a:ext cx="1654594" cy="644009"/>
              <a:chOff x="7314830" y="5112567"/>
              <a:chExt cx="1312835" cy="67213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77CA55-A652-9CDF-8615-29B8DC11D53D}"/>
                  </a:ext>
                </a:extLst>
              </p:cNvPr>
              <p:cNvSpPr txBox="1"/>
              <p:nvPr/>
            </p:nvSpPr>
            <p:spPr>
              <a:xfrm>
                <a:off x="7314830" y="5358840"/>
                <a:ext cx="1312835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Early 2025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9F56243-3BE2-1B46-58A5-B448DF0E70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158" y="5112567"/>
                <a:ext cx="0" cy="2778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3DF46E-567E-9C8A-7AC0-2815655A902F}"/>
                </a:ext>
              </a:extLst>
            </p:cNvPr>
            <p:cNvSpPr txBox="1"/>
            <p:nvPr/>
          </p:nvSpPr>
          <p:spPr>
            <a:xfrm>
              <a:off x="9233864" y="1564629"/>
              <a:ext cx="1607224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pre-TDR (CD-2)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E65440A-2BE8-3431-06DA-1DB3F84EBEFA}"/>
                </a:ext>
              </a:extLst>
            </p:cNvPr>
            <p:cNvCxnSpPr/>
            <p:nvPr/>
          </p:nvCxnSpPr>
          <p:spPr>
            <a:xfrm>
              <a:off x="7657776" y="1953546"/>
              <a:ext cx="10558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A4FF10F-9B9E-09EF-2EC0-48425E176EF1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7203728" y="2335827"/>
              <a:ext cx="37902" cy="9233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F1750E94-7F9A-4B45-09E5-176F8AB4A85E}"/>
              </a:ext>
            </a:extLst>
          </p:cNvPr>
          <p:cNvSpPr txBox="1">
            <a:spLocks/>
          </p:cNvSpPr>
          <p:nvPr/>
        </p:nvSpPr>
        <p:spPr>
          <a:xfrm>
            <a:off x="492616" y="3585425"/>
            <a:ext cx="8615238" cy="1335329"/>
          </a:xfrm>
          <a:prstGeom prst="rect">
            <a:avLst/>
          </a:prstGeom>
        </p:spPr>
        <p:txBody>
          <a:bodyPr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buNone/>
            </a:pPr>
            <a:r>
              <a:rPr lang="en-US" sz="1600" dirty="0"/>
              <a:t>Timeline driven by the EIC Project (CD-2/CD-3).</a:t>
            </a:r>
          </a:p>
          <a:p>
            <a:pPr marL="0" indent="-91440">
              <a:buNone/>
            </a:pPr>
            <a:r>
              <a:rPr lang="en-US" sz="1600" dirty="0"/>
              <a:t>Extended versions of the sections on the detector, physics performance, and software &amp; computing will be published in scientific journals.</a:t>
            </a:r>
            <a:endParaRPr lang="en-US" sz="1600" b="1" dirty="0"/>
          </a:p>
          <a:p>
            <a:endParaRPr lang="en-US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68C9FF8-20CB-B325-B356-67FA44142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93775"/>
            <a:ext cx="8382000" cy="438150"/>
          </a:xfrm>
        </p:spPr>
        <p:txBody>
          <a:bodyPr/>
          <a:lstStyle/>
          <a:p>
            <a:r>
              <a:rPr lang="en-US" dirty="0"/>
              <a:t>The EIC (pre)TDR is the top priority for the </a:t>
            </a:r>
            <a:r>
              <a:rPr lang="en-US" dirty="0" err="1"/>
              <a:t>ePIC</a:t>
            </a:r>
            <a:r>
              <a:rPr lang="en-US" dirty="0"/>
              <a:t> Collaboration, </a:t>
            </a:r>
          </a:p>
        </p:txBody>
      </p:sp>
    </p:spTree>
    <p:extLst>
      <p:ext uri="{BB962C8B-B14F-4D97-AF65-F5344CB8AC3E}">
        <p14:creationId xmlns:p14="http://schemas.microsoft.com/office/powerpoint/2010/main" val="42311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6E87-590C-09B0-BDD9-A19B2AE8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science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4B67A-F077-9D46-6134-02CF5CC9E8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9D31D-30BE-0C74-9AA9-632502434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8575"/>
            <a:ext cx="7645179" cy="438150"/>
          </a:xfrm>
        </p:spPr>
        <p:txBody>
          <a:bodyPr/>
          <a:lstStyle/>
          <a:p>
            <a:r>
              <a:rPr lang="en-US" dirty="0"/>
              <a:t>Discussion between the EIC Project and </a:t>
            </a:r>
            <a:r>
              <a:rPr lang="en-US" dirty="0" err="1"/>
              <a:t>ePIC</a:t>
            </a:r>
            <a:r>
              <a:rPr lang="en-US" dirty="0"/>
              <a:t> based on phasing of EIC operations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784617-5B5C-C47F-FFBD-5A25706F7914}"/>
              </a:ext>
            </a:extLst>
          </p:cNvPr>
          <p:cNvSpPr txBox="1">
            <a:spLocks/>
          </p:cNvSpPr>
          <p:nvPr/>
        </p:nvSpPr>
        <p:spPr>
          <a:xfrm>
            <a:off x="457199" y="1061060"/>
            <a:ext cx="6196747" cy="366996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Phase I: Under Discussion </a:t>
            </a:r>
          </a:p>
          <a:p>
            <a:pPr lvl="1"/>
            <a:r>
              <a:rPr lang="en-US" sz="1400" dirty="0"/>
              <a:t>HSR: no strong hadron cooling (SHC), add precooler, no 41-GeV bypass</a:t>
            </a:r>
          </a:p>
          <a:p>
            <a:pPr lvl="1"/>
            <a:r>
              <a:rPr lang="en-US" sz="1400" dirty="0"/>
              <a:t>ESR: 5-10 GeV, 7 </a:t>
            </a:r>
            <a:r>
              <a:rPr lang="en-US" sz="1400" dirty="0" err="1"/>
              <a:t>nC</a:t>
            </a:r>
            <a:r>
              <a:rPr lang="en-US" sz="1400" dirty="0"/>
              <a:t> max (means fewer rf cavities and amps); maybe no crabs (may require lower proton bunch intensities)</a:t>
            </a:r>
          </a:p>
          <a:p>
            <a:pPr lvl="1"/>
            <a:r>
              <a:rPr lang="en-US" sz="1400" dirty="0"/>
              <a:t>RCS: operates with a 7-nC (single bunch), 3 –&gt; 5 or 10 GeV, ramps at 1 Hz</a:t>
            </a:r>
          </a:p>
          <a:p>
            <a:r>
              <a:rPr lang="en-US" sz="1400" b="1" dirty="0"/>
              <a:t>Phase II: Under Discussion </a:t>
            </a:r>
          </a:p>
          <a:p>
            <a:pPr lvl="1"/>
            <a:r>
              <a:rPr lang="en-US" sz="1400" dirty="0"/>
              <a:t>HSR: add SHC, add 41-GeV bypass</a:t>
            </a:r>
          </a:p>
          <a:p>
            <a:pPr lvl="1"/>
            <a:r>
              <a:rPr lang="en-US" sz="1400" dirty="0"/>
              <a:t>ESR: add rf cavities and power to operate at 28 </a:t>
            </a:r>
            <a:r>
              <a:rPr lang="en-US" sz="1400" dirty="0" err="1"/>
              <a:t>nC</a:t>
            </a:r>
            <a:r>
              <a:rPr lang="en-US" sz="1400" dirty="0"/>
              <a:t> and 18 GeV; </a:t>
            </a:r>
          </a:p>
          <a:p>
            <a:pPr lvl="1"/>
            <a:r>
              <a:rPr lang="en-US" sz="1400" dirty="0"/>
              <a:t>RCS: upgraded to 28 </a:t>
            </a:r>
            <a:r>
              <a:rPr lang="en-US" sz="1400" dirty="0" err="1"/>
              <a:t>nC</a:t>
            </a:r>
            <a:r>
              <a:rPr lang="en-US" sz="1400" dirty="0"/>
              <a:t> and 3 -&gt; 18 GeV ramps (at 1 Hz);</a:t>
            </a:r>
          </a:p>
          <a:p>
            <a:r>
              <a:rPr lang="en-US" sz="1400" b="1" dirty="0"/>
              <a:t>Early science program driven by: </a:t>
            </a:r>
          </a:p>
          <a:p>
            <a:pPr lvl="1"/>
            <a:r>
              <a:rPr lang="en-US" sz="1400" dirty="0"/>
              <a:t>Start of EIC Science program.</a:t>
            </a:r>
          </a:p>
          <a:p>
            <a:pPr lvl="1"/>
            <a:r>
              <a:rPr lang="en-US" sz="1400" dirty="0"/>
              <a:t>Alignment with expected order in commissioning the collider and ramp up of performance that comes with gain of operational experience. </a:t>
            </a:r>
          </a:p>
          <a:p>
            <a:pPr lvl="1"/>
            <a:r>
              <a:rPr lang="en-US" sz="1400" dirty="0"/>
              <a:t>Having access to new physics results early to get high impact publications.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4A2A55-5F86-A796-1029-E01EC4007178}"/>
              </a:ext>
            </a:extLst>
          </p:cNvPr>
          <p:cNvGrpSpPr/>
          <p:nvPr/>
        </p:nvGrpSpPr>
        <p:grpSpPr>
          <a:xfrm>
            <a:off x="6773258" y="466725"/>
            <a:ext cx="2205114" cy="4324791"/>
            <a:chOff x="6439187" y="247650"/>
            <a:chExt cx="3335569" cy="55799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339C16-0500-2326-702F-9BDB37E3D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39187" y="685942"/>
              <a:ext cx="3108960" cy="2963883"/>
              <a:chOff x="5774882" y="1277969"/>
              <a:chExt cx="5130413" cy="48909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49C1AB5-032A-9660-E8ED-DF15E1330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0930"/>
              <a:stretch/>
            </p:blipFill>
            <p:spPr>
              <a:xfrm>
                <a:off x="5774882" y="1277969"/>
                <a:ext cx="5130413" cy="4890998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7115453-F795-C8B2-E32F-BBADD36C94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3588" y="1277969"/>
                <a:ext cx="0" cy="3903525"/>
              </a:xfrm>
              <a:prstGeom prst="line">
                <a:avLst/>
              </a:prstGeom>
              <a:ln w="254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926A4E-4846-4FD3-60F3-014CD94F7E6B}"/>
                </a:ext>
              </a:extLst>
            </p:cNvPr>
            <p:cNvSpPr txBox="1"/>
            <p:nvPr/>
          </p:nvSpPr>
          <p:spPr>
            <a:xfrm>
              <a:off x="6670001" y="247650"/>
              <a:ext cx="3098040" cy="327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e-p Luminosity in EIC Phase I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E91118-A7C1-4E0A-2810-81447351C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>
            <a:xfrm>
              <a:off x="6574356" y="3718154"/>
              <a:ext cx="3200400" cy="2109434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4F88D6-FDF6-3036-BA42-5141833C6DE6}"/>
                </a:ext>
              </a:extLst>
            </p:cNvPr>
            <p:cNvSpPr txBox="1"/>
            <p:nvPr/>
          </p:nvSpPr>
          <p:spPr>
            <a:xfrm>
              <a:off x="6512231" y="3393141"/>
              <a:ext cx="3098040" cy="33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Luminosity w/wo SHC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43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chine with a few tubes&#10;&#10;Description automatically generated with low confidence">
            <a:extLst>
              <a:ext uri="{FF2B5EF4-FFF2-40B4-BE49-F238E27FC236}">
                <a16:creationId xmlns:a16="http://schemas.microsoft.com/office/drawing/2014/main" id="{B0A22357-A34B-281E-9D5B-12511D45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31" r="30637" b="-1"/>
          <a:stretch/>
        </p:blipFill>
        <p:spPr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Placeholder 12" descr="A black and yellow sphere with red circles&#10;&#10;Description automatically generated">
            <a:extLst>
              <a:ext uri="{FF2B5EF4-FFF2-40B4-BE49-F238E27FC236}">
                <a16:creationId xmlns:a16="http://schemas.microsoft.com/office/drawing/2014/main" id="{0D3928E8-6599-CF55-B543-DD223A8D6D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63" r="21576" b="1"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blue and yellow cylinder with a laser beam&#10;&#10;Description automatically generated with medium confidence">
            <a:extLst>
              <a:ext uri="{FF2B5EF4-FFF2-40B4-BE49-F238E27FC236}">
                <a16:creationId xmlns:a16="http://schemas.microsoft.com/office/drawing/2014/main" id="{C28FE09E-CC8F-BC79-9B7D-FD06AAC7B0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6" r="-3" b="-3"/>
          <a:stretch/>
        </p:blipFill>
        <p:spPr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9723" cy="51435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1749" cy="51435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DADE2-F1B0-A2E7-0CB7-0A792965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514350"/>
            <a:ext cx="3691753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ePIC – Leveraging the EIC on Day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65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1567455"/>
            <a:ext cx="3727829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BD585CD-AC35-EB05-CCF2-DD6F13B3852D}"/>
              </a:ext>
            </a:extLst>
          </p:cNvPr>
          <p:cNvSpPr txBox="1">
            <a:spLocks/>
          </p:cNvSpPr>
          <p:nvPr/>
        </p:nvSpPr>
        <p:spPr>
          <a:xfrm>
            <a:off x="1" y="1667537"/>
            <a:ext cx="4441748" cy="3503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/>
              <a:t>The EIC will enable us to embark on a precision study </a:t>
            </a:r>
            <a:br>
              <a:rPr lang="en-US" sz="1400" i="1" dirty="0"/>
            </a:br>
            <a:r>
              <a:rPr lang="en-US" sz="1400" i="1" dirty="0"/>
              <a:t>of the nucleon and the nucleus at the scale of sea quarks and gluons. We will explore nucleon structure and observed properties in terms of the quark and gluon dynamics. </a:t>
            </a:r>
          </a:p>
          <a:p>
            <a:pPr marL="0" indent="0">
              <a:buNone/>
            </a:pPr>
            <a:r>
              <a:rPr lang="en-US" sz="1400" dirty="0"/>
              <a:t>The </a:t>
            </a:r>
            <a:r>
              <a:rPr lang="en-US" sz="1400" dirty="0" err="1"/>
              <a:t>ePIC</a:t>
            </a:r>
            <a:r>
              <a:rPr lang="en-US" sz="1400" dirty="0"/>
              <a:t> collaboration is large for NP: over 850 scientists from 173 institutions across 25 countries in four world regions</a:t>
            </a:r>
          </a:p>
          <a:p>
            <a:pPr marL="0" indent="0">
              <a:buNone/>
            </a:pPr>
            <a:r>
              <a:rPr lang="en-US" sz="1400" dirty="0" err="1"/>
              <a:t>ePIC</a:t>
            </a:r>
            <a:r>
              <a:rPr lang="en-US" sz="1400" dirty="0"/>
              <a:t>, together with the EIC Project, is realizing </a:t>
            </a:r>
            <a:r>
              <a:rPr lang="en-US" sz="1400" b="1" dirty="0"/>
              <a:t>a</a:t>
            </a:r>
            <a:r>
              <a:rPr lang="en-US" sz="1400" dirty="0"/>
              <a:t> </a:t>
            </a:r>
            <a:r>
              <a:rPr lang="en-US" sz="1400" b="1" dirty="0"/>
              <a:t>highly integrated, multi-purpose detector:</a:t>
            </a:r>
            <a:endParaRPr lang="en-US" sz="1400" dirty="0"/>
          </a:p>
          <a:p>
            <a:r>
              <a:rPr lang="en-US" sz="1400" dirty="0"/>
              <a:t>The detector is design to maximize its physics reach</a:t>
            </a:r>
          </a:p>
          <a:p>
            <a:r>
              <a:rPr lang="en-US" sz="1400" dirty="0"/>
              <a:t>State-of-the-art technologies and computing ensure that </a:t>
            </a:r>
            <a:r>
              <a:rPr lang="en-US" sz="1400" dirty="0" err="1"/>
              <a:t>ePIC</a:t>
            </a:r>
            <a:r>
              <a:rPr lang="en-US" sz="1400" dirty="0"/>
              <a:t> will deliver on EIC Science from its start</a:t>
            </a:r>
          </a:p>
          <a:p>
            <a:pPr marL="0" indent="0">
              <a:buNone/>
            </a:pPr>
            <a:r>
              <a:rPr lang="en-US" sz="1400" b="1" dirty="0"/>
              <a:t>The EIC (pre)TDR is the current top priority </a:t>
            </a:r>
            <a:r>
              <a:rPr lang="en-US" sz="1400" b="1" dirty="0" err="1"/>
              <a:t>ePIC</a:t>
            </a:r>
            <a:r>
              <a:rPr lang="en-US" sz="1400" b="1" dirty="0"/>
              <a:t>;</a:t>
            </a:r>
            <a:br>
              <a:rPr lang="en-US" sz="1400" b="1" dirty="0"/>
            </a:br>
            <a:r>
              <a:rPr lang="en-US" sz="1400" b="1" dirty="0"/>
              <a:t>timeline driven by the CD-2/CD-3 Project timeline.</a:t>
            </a:r>
          </a:p>
        </p:txBody>
      </p:sp>
      <p:pic>
        <p:nvPicPr>
          <p:cNvPr id="17" name="Picture 16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5CA7F22C-C3D8-0CDE-C969-3EC47261F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97" y="60952"/>
            <a:ext cx="519505" cy="373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2517CA-8A3E-380A-CC80-998FE37DC189}"/>
              </a:ext>
            </a:extLst>
          </p:cNvPr>
          <p:cNvSpPr txBox="1"/>
          <p:nvPr/>
        </p:nvSpPr>
        <p:spPr>
          <a:xfrm>
            <a:off x="6292509" y="4850832"/>
            <a:ext cx="18997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Joosten &amp; </a:t>
            </a:r>
            <a:r>
              <a:rPr lang="en-US" sz="600" dirty="0" err="1">
                <a:solidFill>
                  <a:schemeClr val="bg1">
                    <a:lumMod val="85000"/>
                  </a:schemeClr>
                </a:solidFill>
              </a:rPr>
              <a:t>Diefenthaler</a:t>
            </a:r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, DNP 2024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09421ABC-9D8D-9923-6BBC-01E6B3FF3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10063" y="4891056"/>
            <a:ext cx="523875" cy="110042"/>
          </a:xfrm>
        </p:spPr>
        <p:txBody>
          <a:bodyPr/>
          <a:lstStyle/>
          <a:p>
            <a:fld id="{9CF5EF28-261C-FD41-A360-1A380056DD17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22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D20753-3C2F-2CE1-8818-7B5E0E7806B5}"/>
              </a:ext>
            </a:extLst>
          </p:cNvPr>
          <p:cNvSpPr txBox="1"/>
          <p:nvPr/>
        </p:nvSpPr>
        <p:spPr>
          <a:xfrm>
            <a:off x="336042" y="26343"/>
            <a:ext cx="4583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This work is supported by the U.S. Department of</a:t>
            </a:r>
          </a:p>
          <a:p>
            <a:r>
              <a:rPr lang="en-US" sz="800" dirty="0"/>
              <a:t>Energy, Office of Science, Office of Nuclear Physics,</a:t>
            </a:r>
          </a:p>
          <a:p>
            <a:r>
              <a:rPr lang="en-US" sz="800" dirty="0"/>
              <a:t>under contract DE-AC02-06CH11357.</a:t>
            </a:r>
          </a:p>
        </p:txBody>
      </p:sp>
    </p:spTree>
    <p:extLst>
      <p:ext uri="{BB962C8B-B14F-4D97-AF65-F5344CB8AC3E}">
        <p14:creationId xmlns:p14="http://schemas.microsoft.com/office/powerpoint/2010/main" val="37245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365E-96DA-A113-3B2E-4931E2D5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6729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741-6C5C-B38A-05D6-29090DFA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69640"/>
            <a:ext cx="8382000" cy="74652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Streaming Computing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F938D-574F-530F-6D99-6F8E73B448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Google Shape;78;p15">
            <a:extLst>
              <a:ext uri="{FF2B5EF4-FFF2-40B4-BE49-F238E27FC236}">
                <a16:creationId xmlns:a16="http://schemas.microsoft.com/office/drawing/2014/main" id="{70055728-5385-E595-15EF-1EDF6B3679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9726" y="662940"/>
            <a:ext cx="4774163" cy="23912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762BB633-99DF-B090-46EA-1A530C0BA991}"/>
              </a:ext>
            </a:extLst>
          </p:cNvPr>
          <p:cNvSpPr txBox="1"/>
          <p:nvPr/>
        </p:nvSpPr>
        <p:spPr>
          <a:xfrm>
            <a:off x="948457" y="3140251"/>
            <a:ext cx="6556701" cy="168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35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Echelon 0</a:t>
            </a:r>
            <a:r>
              <a:rPr lang="en" sz="135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" sz="135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ePIC</a:t>
            </a:r>
            <a:r>
              <a:rPr lang="en" sz="135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Streaming DAQ. </a:t>
            </a:r>
            <a:endParaRPr sz="1350" dirty="0"/>
          </a:p>
          <a:p>
            <a:endParaRPr sz="75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r>
              <a:rPr lang="en" sz="135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Echelon 1</a:t>
            </a:r>
            <a:r>
              <a:rPr lang="en" sz="135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" sz="1350" dirty="0">
                <a:ea typeface="Calibri"/>
                <a:cs typeface="Calibri"/>
                <a:sym typeface="Calibri"/>
              </a:rPr>
              <a:t>Two host labs, two primary </a:t>
            </a:r>
            <a:r>
              <a:rPr lang="en" sz="1350" dirty="0" err="1">
                <a:ea typeface="Calibri"/>
                <a:cs typeface="Calibri"/>
                <a:sym typeface="Calibri"/>
              </a:rPr>
              <a:t>ePIC</a:t>
            </a:r>
            <a:r>
              <a:rPr lang="en" sz="1350" dirty="0">
                <a:ea typeface="Calibri"/>
                <a:cs typeface="Calibri"/>
                <a:sym typeface="Calibri"/>
              </a:rPr>
              <a:t> computing facilities. </a:t>
            </a:r>
            <a:endParaRPr sz="1350" dirty="0"/>
          </a:p>
          <a:p>
            <a:endParaRPr sz="75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r>
              <a:rPr lang="en" sz="135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Echelon 2</a:t>
            </a:r>
            <a:r>
              <a:rPr lang="en" sz="135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Global contributions</a:t>
            </a:r>
            <a:r>
              <a:rPr lang="en" sz="1350" dirty="0">
                <a:ea typeface="Calibri"/>
                <a:cs typeface="Calibri"/>
                <a:sym typeface="Calibri"/>
              </a:rPr>
              <a:t> leveraging commitments to </a:t>
            </a:r>
            <a:r>
              <a:rPr lang="en" sz="1350" dirty="0" err="1">
                <a:ea typeface="Calibri"/>
                <a:cs typeface="Calibri"/>
                <a:sym typeface="Calibri"/>
              </a:rPr>
              <a:t>ePIC</a:t>
            </a:r>
            <a:r>
              <a:rPr lang="en" sz="1350" dirty="0">
                <a:ea typeface="Calibri"/>
                <a:cs typeface="Calibri"/>
                <a:sym typeface="Calibri"/>
              </a:rPr>
              <a:t> computing from labs and universities, domestically and internationally. </a:t>
            </a:r>
            <a:endParaRPr sz="1350" dirty="0"/>
          </a:p>
          <a:p>
            <a:endParaRPr sz="75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r>
              <a:rPr lang="en" sz="135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Echelon 3</a:t>
            </a:r>
            <a:r>
              <a:rPr lang="en" sz="135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" sz="1350" dirty="0">
                <a:ea typeface="Calibri"/>
                <a:cs typeface="Calibri"/>
                <a:sym typeface="Calibri"/>
              </a:rPr>
              <a:t>Supporting the analysis community </a:t>
            </a:r>
            <a:r>
              <a:rPr lang="en" sz="1350" i="1" dirty="0">
                <a:ea typeface="Calibri"/>
                <a:cs typeface="Calibri"/>
                <a:sym typeface="Calibri"/>
              </a:rPr>
              <a:t>where they are </a:t>
            </a:r>
            <a:r>
              <a:rPr lang="en" sz="1350" dirty="0">
                <a:ea typeface="Calibri"/>
                <a:cs typeface="Calibri"/>
                <a:sym typeface="Calibri"/>
              </a:rPr>
              <a:t>at their home institutes, primarily via services hosted at Echelon 1 and 2. </a:t>
            </a:r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5036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53F4D2-41C5-843F-1F55-96B20A8FD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0EA9D70-DAAC-DD97-FED3-C0397E42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9" y="748400"/>
            <a:ext cx="8912502" cy="40587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9C234D-0664-DCB1-1B68-9268D965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40065"/>
            <a:ext cx="8382000" cy="746522"/>
          </a:xfrm>
        </p:spPr>
        <p:txBody>
          <a:bodyPr/>
          <a:lstStyle/>
          <a:p>
            <a:r>
              <a:rPr lang="en-US" sz="2400" dirty="0"/>
              <a:t>Computing Use Cases and Their Echelon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71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5211B-91CA-E3B1-C1E9-35862209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01B10-3365-523B-E08D-6AB9491BF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8C7626-326E-E02E-8840-0A9DC715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40065"/>
            <a:ext cx="8382000" cy="746522"/>
          </a:xfrm>
        </p:spPr>
        <p:txBody>
          <a:bodyPr/>
          <a:lstStyle/>
          <a:p>
            <a:r>
              <a:rPr lang="en-US" sz="2400" dirty="0"/>
              <a:t>Computing Resource Needs and Their Implications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A8AEF4B-1878-23AE-1D03-606940CCD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21142"/>
            <a:ext cx="8454760" cy="37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A5CB4-2C94-DB1E-BB40-A5E3C6827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FAC5A6-4360-C981-FA71-92E17D663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FFC931-2ED8-3CD2-5FB6-7EAC7BAD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40065"/>
            <a:ext cx="8382000" cy="746522"/>
          </a:xfrm>
        </p:spPr>
        <p:txBody>
          <a:bodyPr/>
          <a:lstStyle/>
          <a:p>
            <a:r>
              <a:rPr lang="en-US" sz="2400" dirty="0"/>
              <a:t>Streaming DAQ and Computing Milestones</a:t>
            </a:r>
          </a:p>
        </p:txBody>
      </p:sp>
      <p:pic>
        <p:nvPicPr>
          <p:cNvPr id="8" name="Picture 7" descr="A screenshot of a white sheet&#10;&#10;Description automatically generated">
            <a:extLst>
              <a:ext uri="{FF2B5EF4-FFF2-40B4-BE49-F238E27FC236}">
                <a16:creationId xmlns:a16="http://schemas.microsoft.com/office/drawing/2014/main" id="{ADCF1420-665F-0DDD-7899-DCA150FB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2" y="815201"/>
            <a:ext cx="7772400" cy="39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4D96-BB15-C722-F419-EDD5E42A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dynamical nature of nuclear matter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BDEB1-489D-8B6D-90D5-5030627A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CC0C1-6C3F-CDE3-5A90-07E875EE6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Proton structure emerges from the complex dynamics of its constituents</a:t>
            </a:r>
          </a:p>
        </p:txBody>
      </p:sp>
      <p:pic>
        <p:nvPicPr>
          <p:cNvPr id="9" name="Picture 8" descr="A puzzle pieces with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4C9BCDEA-E403-E09A-17B1-5B913262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43" y="1446368"/>
            <a:ext cx="2078659" cy="208388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A close-up of a scale&#10;&#10;Description automatically generated">
            <a:extLst>
              <a:ext uri="{FF2B5EF4-FFF2-40B4-BE49-F238E27FC236}">
                <a16:creationId xmlns:a16="http://schemas.microsoft.com/office/drawing/2014/main" id="{69A8EF7B-4358-8948-D3C0-D5508558E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72" y="1447863"/>
            <a:ext cx="2696980" cy="208238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30A301-9847-A561-C78F-4A5A458735E8}"/>
              </a:ext>
            </a:extLst>
          </p:cNvPr>
          <p:cNvSpPr txBox="1"/>
          <p:nvPr/>
        </p:nvSpPr>
        <p:spPr>
          <a:xfrm>
            <a:off x="416772" y="3641893"/>
            <a:ext cx="42314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Nuclear Matter </a:t>
            </a:r>
            <a:r>
              <a:rPr lang="en-US" sz="1600" dirty="0"/>
              <a:t>– Interactions and structures are inextricably mixed up</a:t>
            </a:r>
          </a:p>
          <a:p>
            <a:pPr>
              <a:spcAft>
                <a:spcPts val="600"/>
              </a:spcAft>
            </a:pPr>
            <a:r>
              <a:rPr lang="en-US" sz="1600" b="1" dirty="0"/>
              <a:t>Observed properties </a:t>
            </a:r>
            <a:r>
              <a:rPr lang="en-US" sz="1600" dirty="0"/>
              <a:t>–</a:t>
            </a:r>
            <a:r>
              <a:rPr lang="en-US" sz="1600" b="1" dirty="0"/>
              <a:t> </a:t>
            </a:r>
            <a:r>
              <a:rPr lang="en-US" sz="1600" dirty="0"/>
              <a:t>such as mass and spin – emerge out of the complex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4E5771-EEDE-E806-C974-1358C73538CC}"/>
              </a:ext>
            </a:extLst>
          </p:cNvPr>
          <p:cNvSpPr txBox="1"/>
          <p:nvPr/>
        </p:nvSpPr>
        <p:spPr>
          <a:xfrm>
            <a:off x="4657172" y="3641893"/>
            <a:ext cx="42314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Ultimate goal </a:t>
            </a:r>
            <a:r>
              <a:rPr lang="en-US" sz="1600" dirty="0"/>
              <a:t>– Understand how matter at its most fundamental level is made</a:t>
            </a:r>
          </a:p>
          <a:p>
            <a:pPr>
              <a:spcAft>
                <a:spcPts val="600"/>
              </a:spcAft>
            </a:pPr>
            <a:r>
              <a:rPr lang="en-US" sz="1600" b="1" dirty="0"/>
              <a:t>To reach goal </a:t>
            </a:r>
            <a:r>
              <a:rPr lang="en-US" sz="1600" dirty="0"/>
              <a:t>– precisely image quarks and gluons and their interactions</a:t>
            </a:r>
          </a:p>
        </p:txBody>
      </p:sp>
      <p:pic>
        <p:nvPicPr>
          <p:cNvPr id="17" name="Picture 16" descr="A close-up of a bunch of spirals&#10;&#10;Description automatically generated">
            <a:extLst>
              <a:ext uri="{FF2B5EF4-FFF2-40B4-BE49-F238E27FC236}">
                <a16:creationId xmlns:a16="http://schemas.microsoft.com/office/drawing/2014/main" id="{A01A734F-2092-A07E-570F-40FCDB9FE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204" y="1431925"/>
            <a:ext cx="2704396" cy="208238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58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44AB-8857-57E4-11D4-4A1562309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Eic</a:t>
            </a:r>
            <a:r>
              <a:rPr lang="en-US" dirty="0"/>
              <a:t> science in a nutshell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C84F7-19F0-51F5-3FCC-53A608B0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B580F-38AC-8CC3-086C-4D7FB2BD65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0554"/>
            <a:ext cx="8382000" cy="438150"/>
          </a:xfrm>
        </p:spPr>
        <p:txBody>
          <a:bodyPr/>
          <a:lstStyle/>
          <a:p>
            <a:r>
              <a:rPr lang="en-US" dirty="0"/>
              <a:t>Explore the nucleon in terms of the quark and gluon dynamics.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7900288E-C65F-8A2E-CB8B-842B7679C42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165" y="2378145"/>
            <a:ext cx="2288662" cy="2249863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AE6BF0A-9B3A-0B62-CE35-05DCD20E4AC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2928" y="2780919"/>
            <a:ext cx="2960369" cy="1847088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:a16="http://schemas.microsoft.com/office/drawing/2014/main" id="{F47B3481-FC1D-97BC-A42D-D82ED581886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832" y="1131912"/>
            <a:ext cx="2176272" cy="20962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2961D1-27A7-4320-A419-4441D181427B}"/>
              </a:ext>
            </a:extLst>
          </p:cNvPr>
          <p:cNvSpPr txBox="1"/>
          <p:nvPr/>
        </p:nvSpPr>
        <p:spPr>
          <a:xfrm>
            <a:off x="640165" y="1225936"/>
            <a:ext cx="2460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Detailed mapping of the quark &amp; gluon dynamics that account for &gt; 99% of the mass of our visible universe!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3AA15-5D7C-8E41-1B8C-AED00AD1553E}"/>
              </a:ext>
            </a:extLst>
          </p:cNvPr>
          <p:cNvSpPr txBox="1"/>
          <p:nvPr/>
        </p:nvSpPr>
        <p:spPr>
          <a:xfrm>
            <a:off x="5812928" y="1225936"/>
            <a:ext cx="289375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Development of cutting-edge technologies to build a state-of experiment, leveraging advances in accelerator, detector, readout, and computing technologies. </a:t>
            </a:r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92393-3E7D-D13F-412B-C0656EC04CE0}"/>
              </a:ext>
            </a:extLst>
          </p:cNvPr>
          <p:cNvSpPr txBox="1"/>
          <p:nvPr/>
        </p:nvSpPr>
        <p:spPr>
          <a:xfrm>
            <a:off x="3368832" y="3235270"/>
            <a:ext cx="2176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EIC will provide transformational insights into the heart of matter. </a:t>
            </a:r>
          </a:p>
        </p:txBody>
      </p:sp>
    </p:spTree>
    <p:extLst>
      <p:ext uri="{BB962C8B-B14F-4D97-AF65-F5344CB8AC3E}">
        <p14:creationId xmlns:p14="http://schemas.microsoft.com/office/powerpoint/2010/main" val="12379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2371-A5EC-A821-1DDB-8CC2758D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08" y="-325926"/>
            <a:ext cx="8382000" cy="746522"/>
          </a:xfrm>
        </p:spPr>
        <p:txBody>
          <a:bodyPr/>
          <a:lstStyle/>
          <a:p>
            <a:r>
              <a:rPr lang="en-US" sz="2400" dirty="0" err="1"/>
              <a:t>Eic</a:t>
            </a:r>
            <a:r>
              <a:rPr lang="en-US" sz="2400" dirty="0"/>
              <a:t> brings a new frontier in science!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68E2C-5A8C-9CA4-0406-A819A60731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B05C483-E85C-974C-8F57-07C73CB41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05930"/>
              </p:ext>
            </p:extLst>
          </p:nvPr>
        </p:nvGraphicFramePr>
        <p:xfrm>
          <a:off x="1079564" y="483995"/>
          <a:ext cx="6984872" cy="433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6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398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Dynamical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Fundamental</a:t>
                      </a:r>
                    </a:p>
                    <a:p>
                      <a:r>
                        <a:rPr lang="en-US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Known</a:t>
                      </a:r>
                      <a:r>
                        <a:rPr lang="en-US" sz="11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Breakthrough Structure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Probes (Date)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Sciences,</a:t>
                      </a:r>
                    </a:p>
                    <a:p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Frontiers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713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1835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3588">
                <a:tc>
                  <a:txBody>
                    <a:bodyPr/>
                    <a:lstStyle/>
                    <a:p>
                      <a:endParaRPr lang="en-US" sz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7FC8B0C-5D5F-A932-A440-B40DCAD6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1913" y="1438300"/>
            <a:ext cx="1119479" cy="62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BFBFC-837D-8BFB-EAB4-91F8B849A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393" y="1354597"/>
            <a:ext cx="733844" cy="72040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DE7630-EDD0-BD43-DD40-D9FC38C75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253" y="1441468"/>
            <a:ext cx="728535" cy="695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DD772-399D-4712-9F4F-FCF7637DE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63" y="2660865"/>
            <a:ext cx="965157" cy="627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A03B2E-73CE-8A2B-6B04-07A9A382E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55" y="2692306"/>
            <a:ext cx="1067507" cy="433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67CA38-97D2-18EF-6BA9-AFA107A3C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160" y="1579744"/>
            <a:ext cx="951977" cy="485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823569-AD2D-17A6-E1F1-FCEB1E866E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6" y="1563663"/>
            <a:ext cx="950961" cy="509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5F2017-0CBB-8CED-DCD5-F3A62D725D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075" y="2613864"/>
            <a:ext cx="922295" cy="69356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7C35138-E9E2-F32C-017A-AD19A6C9A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998" y="3896375"/>
            <a:ext cx="1194549" cy="15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B92B7E-9C31-4ABA-67D9-D2110AA768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30" y="3904903"/>
            <a:ext cx="816374" cy="8260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1032B1-36F8-DE8A-4377-4DBFF8B969CB}"/>
              </a:ext>
            </a:extLst>
          </p:cNvPr>
          <p:cNvSpPr txBox="1"/>
          <p:nvPr/>
        </p:nvSpPr>
        <p:spPr>
          <a:xfrm>
            <a:off x="4592608" y="1439345"/>
            <a:ext cx="441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1801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0970F6-3845-B00E-A4C8-EB941DF81A2A}"/>
              </a:ext>
            </a:extLst>
          </p:cNvPr>
          <p:cNvSpPr txBox="1"/>
          <p:nvPr/>
        </p:nvSpPr>
        <p:spPr>
          <a:xfrm>
            <a:off x="7570476" y="1587689"/>
            <a:ext cx="4283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DNA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622614-D988-382C-77EC-393A321833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32" y="3920723"/>
            <a:ext cx="1156793" cy="771195"/>
          </a:xfrm>
          <a:prstGeom prst="rect">
            <a:avLst/>
          </a:prstGeom>
        </p:spPr>
      </p:pic>
      <p:pic>
        <p:nvPicPr>
          <p:cNvPr id="20" name="Picture 19" descr="P&amp;W.png">
            <a:extLst>
              <a:ext uri="{FF2B5EF4-FFF2-40B4-BE49-F238E27FC236}">
                <a16:creationId xmlns:a16="http://schemas.microsoft.com/office/drawing/2014/main" id="{1FDAB13E-5D42-3264-9AC3-126A0708E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912" y="2779787"/>
            <a:ext cx="948945" cy="484025"/>
          </a:xfrm>
          <a:prstGeom prst="rect">
            <a:avLst/>
          </a:prstGeom>
        </p:spPr>
      </p:pic>
      <p:pic>
        <p:nvPicPr>
          <p:cNvPr id="21" name="Picture 20" descr="wmap.png">
            <a:extLst>
              <a:ext uri="{FF2B5EF4-FFF2-40B4-BE49-F238E27FC236}">
                <a16:creationId xmlns:a16="http://schemas.microsoft.com/office/drawing/2014/main" id="{33781750-80E5-6282-3089-6DEF59A3CE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40" y="2815126"/>
            <a:ext cx="1063697" cy="5119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D6B82A-C310-D584-1C20-45455C753DBA}"/>
              </a:ext>
            </a:extLst>
          </p:cNvPr>
          <p:cNvSpPr txBox="1"/>
          <p:nvPr/>
        </p:nvSpPr>
        <p:spPr>
          <a:xfrm>
            <a:off x="4500222" y="2626607"/>
            <a:ext cx="7296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CMB 1965</a:t>
            </a:r>
          </a:p>
        </p:txBody>
      </p:sp>
      <p:pic>
        <p:nvPicPr>
          <p:cNvPr id="23" name="Picture 22" descr="WMAP_spacecraft.png">
            <a:extLst>
              <a:ext uri="{FF2B5EF4-FFF2-40B4-BE49-F238E27FC236}">
                <a16:creationId xmlns:a16="http://schemas.microsoft.com/office/drawing/2014/main" id="{CD280DAA-4456-5AFF-A1AF-BC4418C9C7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366" y="2442239"/>
            <a:ext cx="334494" cy="354854"/>
          </a:xfrm>
          <a:prstGeom prst="rect">
            <a:avLst/>
          </a:prstGeom>
        </p:spPr>
      </p:pic>
      <p:pic>
        <p:nvPicPr>
          <p:cNvPr id="24" name="Picture 2" descr="cteq-pdfs-10gev2-liny">
            <a:extLst>
              <a:ext uri="{FF2B5EF4-FFF2-40B4-BE49-F238E27FC236}">
                <a16:creationId xmlns:a16="http://schemas.microsoft.com/office/drawing/2014/main" id="{53C2F5E6-8E44-572B-9D7A-1F56646E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961" y="3655866"/>
            <a:ext cx="680696" cy="45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240578-9A10-1057-CE9C-9070B161DD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61" y="1608674"/>
            <a:ext cx="405967" cy="4123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6A509C-79F7-3B9A-78F8-99E3D8E2FFE0}"/>
              </a:ext>
            </a:extLst>
          </p:cNvPr>
          <p:cNvSpPr txBox="1"/>
          <p:nvPr/>
        </p:nvSpPr>
        <p:spPr>
          <a:xfrm>
            <a:off x="4690454" y="3611894"/>
            <a:ext cx="441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34AEA-9D3F-5792-FEB0-1696A5ECC99A}"/>
              </a:ext>
            </a:extLst>
          </p:cNvPr>
          <p:cNvSpPr txBox="1"/>
          <p:nvPr/>
        </p:nvSpPr>
        <p:spPr>
          <a:xfrm>
            <a:off x="1121854" y="1080117"/>
            <a:ext cx="570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Solids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7BA959-FFC2-5006-3272-FD558EFBC1F9}"/>
              </a:ext>
            </a:extLst>
          </p:cNvPr>
          <p:cNvSpPr txBox="1"/>
          <p:nvPr/>
        </p:nvSpPr>
        <p:spPr>
          <a:xfrm>
            <a:off x="2311255" y="1063060"/>
            <a:ext cx="1313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Electromagnetism</a:t>
            </a:r>
          </a:p>
          <a:p>
            <a:r>
              <a:rPr lang="en-US" sz="1100" dirty="0">
                <a:solidFill>
                  <a:srgbClr val="000000"/>
                </a:solidFill>
              </a:rPr>
              <a:t>Atoms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070102-A847-186A-33A4-393D72AD07C8}"/>
              </a:ext>
            </a:extLst>
          </p:cNvPr>
          <p:cNvSpPr txBox="1"/>
          <p:nvPr/>
        </p:nvSpPr>
        <p:spPr>
          <a:xfrm>
            <a:off x="3868120" y="1032318"/>
            <a:ext cx="755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Structure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37743-CFA9-B6C1-6F04-13CD21DB21DB}"/>
              </a:ext>
            </a:extLst>
          </p:cNvPr>
          <p:cNvSpPr txBox="1"/>
          <p:nvPr/>
        </p:nvSpPr>
        <p:spPr>
          <a:xfrm>
            <a:off x="5300760" y="1073090"/>
            <a:ext cx="1194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X-ray Diffraction</a:t>
            </a:r>
          </a:p>
          <a:p>
            <a:r>
              <a:rPr lang="en-US" sz="1100" dirty="0">
                <a:solidFill>
                  <a:srgbClr val="000000"/>
                </a:solidFill>
              </a:rPr>
              <a:t>(~1920)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E84D60-DAE1-4592-147D-B605E5AF5B0C}"/>
              </a:ext>
            </a:extLst>
          </p:cNvPr>
          <p:cNvSpPr txBox="1"/>
          <p:nvPr/>
        </p:nvSpPr>
        <p:spPr>
          <a:xfrm>
            <a:off x="6781033" y="1030132"/>
            <a:ext cx="1353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Solid state physics</a:t>
            </a:r>
          </a:p>
          <a:p>
            <a:r>
              <a:rPr lang="en-US" sz="1100" dirty="0">
                <a:solidFill>
                  <a:srgbClr val="000000"/>
                </a:solidFill>
              </a:rPr>
              <a:t>Molecular biology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D6BDF4-2F26-D68F-6D81-507F0BC87235}"/>
              </a:ext>
            </a:extLst>
          </p:cNvPr>
          <p:cNvSpPr txBox="1"/>
          <p:nvPr/>
        </p:nvSpPr>
        <p:spPr>
          <a:xfrm>
            <a:off x="1152315" y="2160950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Universe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491FA2-9B28-0478-AC66-4969BDFC4DD3}"/>
              </a:ext>
            </a:extLst>
          </p:cNvPr>
          <p:cNvSpPr txBox="1"/>
          <p:nvPr/>
        </p:nvSpPr>
        <p:spPr>
          <a:xfrm>
            <a:off x="2300744" y="2125156"/>
            <a:ext cx="1298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General Relativity</a:t>
            </a:r>
          </a:p>
          <a:p>
            <a:r>
              <a:rPr lang="en-US" sz="1100" dirty="0">
                <a:solidFill>
                  <a:srgbClr val="000000"/>
                </a:solidFill>
              </a:rPr>
              <a:t>Standard Model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C23A97-1718-3683-9173-4AA1816C7B11}"/>
              </a:ext>
            </a:extLst>
          </p:cNvPr>
          <p:cNvSpPr txBox="1"/>
          <p:nvPr/>
        </p:nvSpPr>
        <p:spPr>
          <a:xfrm>
            <a:off x="3799184" y="2101416"/>
            <a:ext cx="1332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Quantum Gravity,</a:t>
            </a:r>
          </a:p>
          <a:p>
            <a:r>
              <a:rPr lang="en-US" sz="1100" dirty="0">
                <a:solidFill>
                  <a:srgbClr val="000000"/>
                </a:solidFill>
              </a:rPr>
              <a:t>Dark matter, Dark </a:t>
            </a:r>
          </a:p>
          <a:p>
            <a:r>
              <a:rPr lang="en-US" sz="1100" dirty="0">
                <a:solidFill>
                  <a:srgbClr val="000000"/>
                </a:solidFill>
              </a:rPr>
              <a:t>energy. </a:t>
            </a:r>
            <a:r>
              <a:rPr lang="en-US" sz="1100" dirty="0">
                <a:solidFill>
                  <a:schemeClr val="accent6"/>
                </a:solidFill>
              </a:rPr>
              <a:t>Structure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BAE2ED-BBEE-BAC2-6FA0-B4C385647133}"/>
              </a:ext>
            </a:extLst>
          </p:cNvPr>
          <p:cNvSpPr txBox="1"/>
          <p:nvPr/>
        </p:nvSpPr>
        <p:spPr>
          <a:xfrm>
            <a:off x="5181019" y="2149405"/>
            <a:ext cx="14863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Large Scale Surveys</a:t>
            </a:r>
          </a:p>
          <a:p>
            <a:r>
              <a:rPr lang="en-US" sz="1100" dirty="0">
                <a:solidFill>
                  <a:srgbClr val="000000"/>
                </a:solidFill>
              </a:rPr>
              <a:t>CMB Probes</a:t>
            </a:r>
          </a:p>
          <a:p>
            <a:r>
              <a:rPr lang="en-US" sz="1100" dirty="0">
                <a:solidFill>
                  <a:srgbClr val="000000"/>
                </a:solidFill>
              </a:rPr>
              <a:t>(~2000)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5B4E97-DC86-556E-257F-37292B298758}"/>
              </a:ext>
            </a:extLst>
          </p:cNvPr>
          <p:cNvSpPr txBox="1"/>
          <p:nvPr/>
        </p:nvSpPr>
        <p:spPr>
          <a:xfrm>
            <a:off x="6827924" y="2115765"/>
            <a:ext cx="10550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Precision</a:t>
            </a:r>
          </a:p>
          <a:p>
            <a:r>
              <a:rPr lang="en-US" sz="1100" dirty="0">
                <a:solidFill>
                  <a:srgbClr val="000000"/>
                </a:solidFill>
              </a:rPr>
              <a:t>Observational</a:t>
            </a:r>
          </a:p>
          <a:p>
            <a:r>
              <a:rPr lang="en-US" sz="1100" dirty="0">
                <a:solidFill>
                  <a:srgbClr val="000000"/>
                </a:solidFill>
              </a:rPr>
              <a:t>Cosmology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8802E3-9B72-C8D1-1F1A-250982A26882}"/>
              </a:ext>
            </a:extLst>
          </p:cNvPr>
          <p:cNvSpPr txBox="1"/>
          <p:nvPr/>
        </p:nvSpPr>
        <p:spPr>
          <a:xfrm>
            <a:off x="1140457" y="3313675"/>
            <a:ext cx="1048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Nuclei</a:t>
            </a:r>
          </a:p>
          <a:p>
            <a:r>
              <a:rPr lang="en-US" sz="1100" dirty="0">
                <a:solidFill>
                  <a:srgbClr val="000000"/>
                </a:solidFill>
              </a:rPr>
              <a:t>and Nucleons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C7151B-A05B-0AB6-8366-20267F9C00B7}"/>
              </a:ext>
            </a:extLst>
          </p:cNvPr>
          <p:cNvSpPr txBox="1"/>
          <p:nvPr/>
        </p:nvSpPr>
        <p:spPr>
          <a:xfrm>
            <a:off x="2262645" y="3307695"/>
            <a:ext cx="1398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Perturbative</a:t>
            </a:r>
            <a:r>
              <a:rPr lang="en-US" sz="1100" dirty="0">
                <a:solidFill>
                  <a:srgbClr val="000000"/>
                </a:solidFill>
              </a:rPr>
              <a:t> QCD</a:t>
            </a:r>
          </a:p>
          <a:p>
            <a:r>
              <a:rPr lang="en-US" sz="1100" dirty="0">
                <a:solidFill>
                  <a:srgbClr val="000000"/>
                </a:solidFill>
              </a:rPr>
              <a:t>Quarks and Gluons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C6455A-9652-F322-DF0D-95D2C3FEC8BA}"/>
              </a:ext>
            </a:extLst>
          </p:cNvPr>
          <p:cNvSpPr txBox="1"/>
          <p:nvPr/>
        </p:nvSpPr>
        <p:spPr>
          <a:xfrm>
            <a:off x="3717967" y="3274621"/>
            <a:ext cx="1548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Non-perturbative QCD </a:t>
            </a:r>
            <a:r>
              <a:rPr lang="en-US" sz="1100" dirty="0">
                <a:solidFill>
                  <a:schemeClr val="accent6"/>
                </a:solidFill>
              </a:rPr>
              <a:t>Structure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66EFC6-4C8A-6DCB-F775-384FE197C561}"/>
              </a:ext>
            </a:extLst>
          </p:cNvPr>
          <p:cNvSpPr txBox="1"/>
          <p:nvPr/>
        </p:nvSpPr>
        <p:spPr>
          <a:xfrm>
            <a:off x="5212345" y="3353101"/>
            <a:ext cx="148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Electron-Ion Collider</a:t>
            </a:r>
          </a:p>
          <a:p>
            <a:r>
              <a:rPr lang="en-US" sz="1100" dirty="0">
                <a:solidFill>
                  <a:schemeClr val="accent2"/>
                </a:solidFill>
              </a:rPr>
              <a:t>(2030+)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D4CAE-77DE-4A46-FDAA-9DEC55DDF92B}"/>
              </a:ext>
            </a:extLst>
          </p:cNvPr>
          <p:cNvSpPr txBox="1"/>
          <p:nvPr/>
        </p:nvSpPr>
        <p:spPr>
          <a:xfrm>
            <a:off x="6716268" y="3309529"/>
            <a:ext cx="16201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</a:rPr>
              <a:t>Structure &amp; Dynamics in QCD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75430CDB-C79B-99D1-4230-B76F7B22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8" y="4210286"/>
            <a:ext cx="824838" cy="50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AD514C2-54B9-F30E-25DC-35D27583A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72" y="3916998"/>
            <a:ext cx="402381" cy="40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4434DB7-C36F-19B4-6E82-C41E034161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05392" y="3618291"/>
            <a:ext cx="898400" cy="11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3331-C6BE-D295-40A3-0B8B9F855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electron-ion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67984-25EE-7CDA-8358-D48A85FB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38376-2A04-4E54-D442-2214CD964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63414"/>
            <a:ext cx="8382000" cy="438150"/>
          </a:xfrm>
        </p:spPr>
        <p:txBody>
          <a:bodyPr/>
          <a:lstStyle/>
          <a:p>
            <a:r>
              <a:rPr lang="en-US" dirty="0"/>
              <a:t>A Frontier Accelerator in the USA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9D5B91-0E30-77FD-4DD9-7336194DBF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74720" y="1024016"/>
            <a:ext cx="5364480" cy="3711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World’s first collider of:</a:t>
            </a:r>
          </a:p>
          <a:p>
            <a:pPr lvl="1"/>
            <a:r>
              <a:rPr lang="en-US" sz="1400" dirty="0"/>
              <a:t>Polarized electrons and polarized protons, </a:t>
            </a:r>
          </a:p>
          <a:p>
            <a:pPr lvl="1"/>
            <a:r>
              <a:rPr lang="en-US" sz="1400" dirty="0"/>
              <a:t>Polarized electrons and light ions (d, 3He), </a:t>
            </a:r>
          </a:p>
          <a:p>
            <a:pPr lvl="1"/>
            <a:r>
              <a:rPr lang="en-US" sz="1400" dirty="0"/>
              <a:t>Electrons and heavy ions (up to Uranium).</a:t>
            </a:r>
          </a:p>
          <a:p>
            <a:pPr marL="0" indent="0">
              <a:buNone/>
            </a:pPr>
            <a:r>
              <a:rPr lang="en-US" sz="1400" b="1" dirty="0"/>
              <a:t>A versatile machine: </a:t>
            </a:r>
            <a:endParaRPr lang="en-US" sz="1400" dirty="0"/>
          </a:p>
          <a:p>
            <a:pPr lvl="1"/>
            <a:r>
              <a:rPr lang="en-US" sz="1400" dirty="0"/>
              <a:t>Versatile range of beam polarizations, up  to 70%, </a:t>
            </a:r>
          </a:p>
          <a:p>
            <a:pPr lvl="1"/>
            <a:r>
              <a:rPr lang="en-US" sz="1400" dirty="0"/>
              <a:t>Versatile range of beam species, </a:t>
            </a:r>
          </a:p>
          <a:p>
            <a:pPr lvl="1"/>
            <a:r>
              <a:rPr lang="en-US" sz="1400" dirty="0"/>
              <a:t>Versatile range of center of mass energies, </a:t>
            </a:r>
            <a:r>
              <a:rPr lang="en-US" sz="1400" dirty="0" err="1"/>
              <a:t>Ecm</a:t>
            </a:r>
            <a:r>
              <a:rPr lang="en-US" sz="1400" dirty="0"/>
              <a:t> = 29 – 140 GeV. </a:t>
            </a:r>
          </a:p>
          <a:p>
            <a:pPr marL="0" indent="-91440">
              <a:buNone/>
            </a:pPr>
            <a:r>
              <a:rPr lang="en-US" sz="1400" b="1" dirty="0"/>
              <a:t>High luminosity </a:t>
            </a:r>
            <a:r>
              <a:rPr lang="en-US" sz="1400" dirty="0"/>
              <a:t>up to L = 1034 cm-2 s-1 = 10 kHz/</a:t>
            </a:r>
            <a:r>
              <a:rPr lang="el-GR" sz="1400" dirty="0"/>
              <a:t>μ</a:t>
            </a:r>
            <a:r>
              <a:rPr lang="en-US" sz="1400" dirty="0"/>
              <a:t>b: </a:t>
            </a:r>
          </a:p>
          <a:p>
            <a:pPr lvl="1"/>
            <a:r>
              <a:rPr lang="en-US" sz="1400" dirty="0"/>
              <a:t>The e-p cross section at peak luminosity is about 50 </a:t>
            </a:r>
            <a:r>
              <a:rPr lang="el-GR" sz="1400" dirty="0"/>
              <a:t>μ</a:t>
            </a:r>
            <a:r>
              <a:rPr lang="en-US" sz="1400" dirty="0"/>
              <a:t>b. This corresponds to a signal event rate of about 500 </a:t>
            </a:r>
            <a:r>
              <a:rPr lang="en-US" sz="1400" dirty="0" err="1"/>
              <a:t>kHZ.</a:t>
            </a:r>
            <a:endParaRPr lang="en-US" sz="1400" dirty="0"/>
          </a:p>
          <a:p>
            <a:pPr marL="0" indent="0">
              <a:buNone/>
            </a:pPr>
            <a:r>
              <a:rPr lang="en-US" sz="1400" i="1" dirty="0"/>
              <a:t>BNL and Jefferson Lab are the host laboratories for the EIC Experimental Program, sharing leadership roles.</a:t>
            </a:r>
            <a:endParaRPr lang="en-US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BC444-398D-FD95-9A56-B88AD30A2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009936"/>
            <a:ext cx="2860965" cy="369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6BF3-B330-CE92-89E2-E490140B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the physics reach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C5DBC-8886-AC43-445C-D74E30A8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B8EA8-F142-75C0-14F5-0186831EE6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7650"/>
            <a:ext cx="8382000" cy="438150"/>
          </a:xfrm>
        </p:spPr>
        <p:txBody>
          <a:bodyPr/>
          <a:lstStyle/>
          <a:p>
            <a:r>
              <a:rPr lang="en-US" dirty="0"/>
              <a:t>Integrated Interaction Region and Detector Design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2373D8-ACC5-50FB-428B-4ECD88E70CA6}"/>
              </a:ext>
            </a:extLst>
          </p:cNvPr>
          <p:cNvGrpSpPr/>
          <p:nvPr/>
        </p:nvGrpSpPr>
        <p:grpSpPr>
          <a:xfrm>
            <a:off x="457200" y="1712474"/>
            <a:ext cx="3741089" cy="2173976"/>
            <a:chOff x="372911" y="1082697"/>
            <a:chExt cx="5052009" cy="32641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EF7259-7975-8EDE-248D-A0EB71541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75" r="1868"/>
            <a:stretch/>
          </p:blipFill>
          <p:spPr>
            <a:xfrm>
              <a:off x="372911" y="1082697"/>
              <a:ext cx="4601976" cy="326417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EFD801-5FA0-5D28-3036-22DD9905CA93}"/>
                </a:ext>
              </a:extLst>
            </p:cNvPr>
            <p:cNvSpPr txBox="1"/>
            <p:nvPr/>
          </p:nvSpPr>
          <p:spPr>
            <a:xfrm>
              <a:off x="1936919" y="1094645"/>
              <a:ext cx="2376119" cy="31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Scattered DIS electron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F11F6D-286C-FEB2-A7D3-DB519367C7DF}"/>
                </a:ext>
              </a:extLst>
            </p:cNvPr>
            <p:cNvSpPr txBox="1"/>
            <p:nvPr/>
          </p:nvSpPr>
          <p:spPr>
            <a:xfrm>
              <a:off x="3849805" y="2306060"/>
              <a:ext cx="1575115" cy="697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Particles associated with initial ion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8EE1DD-F296-B4F9-3B6D-B7E6597A3EDD}"/>
                </a:ext>
              </a:extLst>
            </p:cNvPr>
            <p:cNvSpPr txBox="1"/>
            <p:nvPr/>
          </p:nvSpPr>
          <p:spPr>
            <a:xfrm>
              <a:off x="3841686" y="3227103"/>
              <a:ext cx="1563331" cy="697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Particles associated with struck quark</a:t>
              </a:r>
            </a:p>
          </p:txBody>
        </p:sp>
      </p:grpSp>
      <p:pic>
        <p:nvPicPr>
          <p:cNvPr id="21" name="object 14">
            <a:extLst>
              <a:ext uri="{FF2B5EF4-FFF2-40B4-BE49-F238E27FC236}">
                <a16:creationId xmlns:a16="http://schemas.microsoft.com/office/drawing/2014/main" id="{41B50014-8DAB-B26C-E576-D3D6F78CF4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938" y="1014734"/>
            <a:ext cx="3424145" cy="25908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7372AD-1FE3-1954-E793-EFE933700B6C}"/>
              </a:ext>
            </a:extLst>
          </p:cNvPr>
          <p:cNvSpPr txBox="1"/>
          <p:nvPr/>
        </p:nvSpPr>
        <p:spPr>
          <a:xfrm>
            <a:off x="429684" y="1059824"/>
            <a:ext cx="375386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The aim is to get </a:t>
            </a:r>
            <a:r>
              <a:rPr lang="en-US" sz="1200" b="1" dirty="0">
                <a:solidFill>
                  <a:schemeClr val="accent2"/>
                </a:solidFill>
              </a:rPr>
              <a:t>near-full acceptance </a:t>
            </a:r>
            <a:r>
              <a:rPr lang="en-US" sz="1200" dirty="0"/>
              <a:t>for all final state particles, with good resolution.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81F988C0-FD87-4314-C038-9240AB9097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588" y="3940289"/>
            <a:ext cx="3753866" cy="772397"/>
          </a:xfrm>
          <a:solidFill>
            <a:schemeClr val="bg1">
              <a:lumMod val="95000"/>
            </a:schemeClr>
          </a:solidFill>
        </p:spPr>
        <p:txBody>
          <a:bodyPr tIns="91440" bIns="91440">
            <a:normAutofit lnSpcReduction="10000"/>
          </a:bodyPr>
          <a:lstStyle/>
          <a:p>
            <a:pPr marL="207518" lvl="1" indent="0">
              <a:buNone/>
            </a:pPr>
            <a:r>
              <a:rPr lang="en-US" sz="1200" b="1" dirty="0">
                <a:solidFill>
                  <a:schemeClr val="accent2"/>
                </a:solidFill>
              </a:rPr>
              <a:t>Experimental challenges: </a:t>
            </a:r>
          </a:p>
          <a:p>
            <a:pPr lvl="1"/>
            <a:r>
              <a:rPr lang="en-US" sz="1200" dirty="0"/>
              <a:t>Beam elements limit forward acceptance.</a:t>
            </a:r>
          </a:p>
          <a:p>
            <a:pPr lvl="1"/>
            <a:r>
              <a:rPr lang="en-US" sz="1200" dirty="0"/>
              <a:t>Central Solenoid not effective for forward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50AE9C6A-5826-A735-F8EE-5ABD903AD8B1}"/>
              </a:ext>
            </a:extLst>
          </p:cNvPr>
          <p:cNvSpPr txBox="1">
            <a:spLocks/>
          </p:cNvSpPr>
          <p:nvPr/>
        </p:nvSpPr>
        <p:spPr>
          <a:xfrm>
            <a:off x="4310063" y="3634999"/>
            <a:ext cx="4833937" cy="12560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buNone/>
            </a:pPr>
            <a:r>
              <a:rPr lang="en-US" sz="1200" b="1" dirty="0"/>
              <a:t>Possible to get close to full acceptance for the whole event: </a:t>
            </a:r>
          </a:p>
          <a:p>
            <a:pPr lvl="1"/>
            <a:r>
              <a:rPr lang="en-US" sz="1200" dirty="0"/>
              <a:t>Beam crossing angle of 25mrad creates room for forward dipoles. </a:t>
            </a:r>
          </a:p>
          <a:p>
            <a:pPr lvl="1"/>
            <a:r>
              <a:rPr lang="en-US" sz="1200" dirty="0"/>
              <a:t>Dipoles create space for detectors in the forward ion and electron direction and analyze the forward particles. 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668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DA071F36-C2A1-9C3F-FFE2-856AC0FB77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03A0F-7EE3-48A5-8730-9C1CFBC8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41771"/>
            <a:ext cx="6858000" cy="21753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>
                <a:solidFill>
                  <a:srgbClr val="FFFFFF"/>
                </a:solidFill>
                <a:latin typeface="+mj-lt"/>
              </a:rPr>
              <a:t>So the epic detector is … 90 meters long!</a:t>
            </a:r>
          </a:p>
        </p:txBody>
      </p:sp>
      <p:pic>
        <p:nvPicPr>
          <p:cNvPr id="9" name="Picture 8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6FC492B2-4945-A7E0-0FBD-E19F2AFBB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697" y="60952"/>
            <a:ext cx="519505" cy="3733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D00D39-CCB9-ED4B-3AB3-D4BF9A679964}"/>
              </a:ext>
            </a:extLst>
          </p:cNvPr>
          <p:cNvSpPr txBox="1"/>
          <p:nvPr/>
        </p:nvSpPr>
        <p:spPr>
          <a:xfrm>
            <a:off x="6292509" y="4850832"/>
            <a:ext cx="18997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1">
                    <a:lumMod val="85000"/>
                  </a:schemeClr>
                </a:solidFill>
              </a:rPr>
              <a:t>Joosten &amp; </a:t>
            </a:r>
            <a:r>
              <a:rPr lang="en-US" sz="600" dirty="0" err="1">
                <a:solidFill>
                  <a:schemeClr val="tx1">
                    <a:lumMod val="85000"/>
                  </a:schemeClr>
                </a:solidFill>
              </a:rPr>
              <a:t>Diefenthaler</a:t>
            </a:r>
            <a:r>
              <a:rPr lang="en-US" sz="600" dirty="0">
                <a:solidFill>
                  <a:schemeClr val="tx1">
                    <a:lumMod val="85000"/>
                  </a:schemeClr>
                </a:solidFill>
              </a:rPr>
              <a:t>, DNP 2024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A71422B-C0F0-F447-327C-123A0943E18F}"/>
              </a:ext>
            </a:extLst>
          </p:cNvPr>
          <p:cNvSpPr txBox="1">
            <a:spLocks/>
          </p:cNvSpPr>
          <p:nvPr/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mtClean="0">
                <a:solidFill>
                  <a:schemeClr val="tx1">
                    <a:lumMod val="85000"/>
                  </a:schemeClr>
                </a:solidFill>
              </a:rPr>
              <a:pPr/>
              <a:t>8</a:t>
            </a:fld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66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8E61-5881-9FC1-C0F8-7289DA74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Physics-driven detector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6E9D4-6FFB-2F28-7164-D366C623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9</a:t>
            </a:fld>
            <a:endParaRPr lang="en-US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CE2EAA2D-450A-10CA-776C-5272B95575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99" y="1925830"/>
            <a:ext cx="4005264" cy="2346343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CACBEE1-4D81-E367-8B1F-F18AFF1EC7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0063" y="1187951"/>
            <a:ext cx="4794636" cy="3822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Inclusive DIS </a:t>
            </a:r>
            <a:r>
              <a:rPr lang="en-US" sz="1400" dirty="0"/>
              <a:t>requires fine binning in 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:</a:t>
            </a:r>
          </a:p>
          <a:p>
            <a:pPr lvl="1"/>
            <a:r>
              <a:rPr lang="en-US" sz="1200" dirty="0"/>
              <a:t>Large coverage (-3.5 &lt; </a:t>
            </a:r>
            <a:r>
              <a:rPr lang="el-GR" sz="1200" dirty="0"/>
              <a:t>η</a:t>
            </a:r>
            <a:r>
              <a:rPr lang="en-US" sz="1200" dirty="0"/>
              <a:t> </a:t>
            </a:r>
            <a:r>
              <a:rPr lang="el-GR" sz="1200" dirty="0"/>
              <a:t>&lt;</a:t>
            </a:r>
            <a:r>
              <a:rPr lang="en-US" sz="1200" dirty="0"/>
              <a:t> </a:t>
            </a:r>
            <a:r>
              <a:rPr lang="el-GR" sz="1200" dirty="0"/>
              <a:t>3.5) </a:t>
            </a:r>
            <a:r>
              <a:rPr lang="en-US" sz="1200" dirty="0"/>
              <a:t>for wide phase space reach</a:t>
            </a:r>
          </a:p>
          <a:p>
            <a:pPr lvl="1"/>
            <a:r>
              <a:rPr lang="en-US" sz="1200" dirty="0"/>
              <a:t>Excellent EM-calorimetry with PID support for e/</a:t>
            </a:r>
            <a:r>
              <a:rPr lang="el-GR" sz="1200" dirty="0"/>
              <a:t>π </a:t>
            </a:r>
            <a:r>
              <a:rPr lang="en-US" sz="1200" dirty="0"/>
              <a:t>separation. </a:t>
            </a:r>
          </a:p>
          <a:p>
            <a:pPr lvl="1"/>
            <a:r>
              <a:rPr lang="en-US" sz="1200" dirty="0"/>
              <a:t>Fine resolution tracking with low mass</a:t>
            </a:r>
          </a:p>
          <a:p>
            <a:pPr marL="0" indent="-91440">
              <a:buNone/>
            </a:pPr>
            <a:r>
              <a:rPr lang="en-US" sz="1400" b="1" dirty="0"/>
              <a:t>Semi-inclusive DIS </a:t>
            </a:r>
            <a:r>
              <a:rPr lang="en-US" sz="1400" dirty="0"/>
              <a:t>requires multidimensional binning in five or more variables (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, z,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, </a:t>
            </a:r>
            <a:r>
              <a:rPr lang="el-GR" sz="1400" dirty="0"/>
              <a:t>φ</a:t>
            </a:r>
            <a:r>
              <a:rPr lang="en-US" sz="1400" baseline="-25000" dirty="0"/>
              <a:t>h</a:t>
            </a:r>
            <a:r>
              <a:rPr lang="en-US" sz="1400" dirty="0"/>
              <a:t> , …):</a:t>
            </a:r>
          </a:p>
          <a:p>
            <a:pPr lvl="1"/>
            <a:r>
              <a:rPr lang="en-US" sz="1200" dirty="0"/>
              <a:t>Fine </a:t>
            </a:r>
            <a:r>
              <a:rPr lang="en-US" sz="1200" dirty="0" err="1"/>
              <a:t>p</a:t>
            </a:r>
            <a:r>
              <a:rPr lang="en-US" sz="1200" baseline="-25000" dirty="0" err="1"/>
              <a:t>T</a:t>
            </a:r>
            <a:r>
              <a:rPr lang="en-US" sz="1200" dirty="0"/>
              <a:t> resolution. </a:t>
            </a:r>
          </a:p>
          <a:p>
            <a:pPr lvl="1"/>
            <a:r>
              <a:rPr lang="en-US" sz="1200" dirty="0"/>
              <a:t>Extended PID systems for hadron identification, </a:t>
            </a:r>
          </a:p>
          <a:p>
            <a:pPr lvl="1"/>
            <a:r>
              <a:rPr lang="en-US" sz="1200" dirty="0"/>
              <a:t>Hadron calorimetry to attempt TMD studies with jets. </a:t>
            </a:r>
          </a:p>
          <a:p>
            <a:pPr marL="0" indent="-91440">
              <a:buNone/>
            </a:pPr>
            <a:r>
              <a:rPr lang="en-US" sz="1400" b="1" dirty="0"/>
              <a:t>Exclusive processes </a:t>
            </a:r>
            <a:r>
              <a:rPr lang="en-US" sz="1400" dirty="0"/>
              <a:t>require multidimensional binning in four or more variables (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, t, </a:t>
            </a:r>
            <a:r>
              <a:rPr lang="el-GR" sz="1400" dirty="0"/>
              <a:t>φ</a:t>
            </a:r>
            <a:r>
              <a:rPr lang="en-US" sz="1400" baseline="-25000" dirty="0"/>
              <a:t>h</a:t>
            </a:r>
            <a:r>
              <a:rPr lang="en-US" sz="1400" dirty="0"/>
              <a:t> , …):</a:t>
            </a:r>
          </a:p>
          <a:p>
            <a:pPr lvl="1"/>
            <a:r>
              <a:rPr lang="en-US" sz="1200" dirty="0"/>
              <a:t>Extend acceptance at extremely small scattering angles by far forward detectors. </a:t>
            </a:r>
          </a:p>
          <a:p>
            <a:pPr lvl="1"/>
            <a:r>
              <a:rPr lang="en-US" sz="1200" dirty="0"/>
              <a:t>Fine vertex resolution by tracking. </a:t>
            </a:r>
          </a:p>
        </p:txBody>
      </p:sp>
    </p:spTree>
    <p:extLst>
      <p:ext uri="{BB962C8B-B14F-4D97-AF65-F5344CB8AC3E}">
        <p14:creationId xmlns:p14="http://schemas.microsoft.com/office/powerpoint/2010/main" val="16073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454</TotalTime>
  <Words>2556</Words>
  <Application>Microsoft Macintosh PowerPoint</Application>
  <PresentationFormat>On-screen Show (16:9)</PresentationFormat>
  <Paragraphs>422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 Math</vt:lpstr>
      <vt:lpstr>Comic Sans MS</vt:lpstr>
      <vt:lpstr>Symbol</vt:lpstr>
      <vt:lpstr>System Font Regular</vt:lpstr>
      <vt:lpstr>Times New Roman</vt:lpstr>
      <vt:lpstr>Wingdings</vt:lpstr>
      <vt:lpstr>Office Theme</vt:lpstr>
      <vt:lpstr>Epic – leveraging the eic on day 1</vt:lpstr>
      <vt:lpstr>Epic in a nutshell</vt:lpstr>
      <vt:lpstr>The dynamical nature of nuclear matter</vt:lpstr>
      <vt:lpstr>Eic science in a nutshell</vt:lpstr>
      <vt:lpstr>Eic brings a new frontier in science!</vt:lpstr>
      <vt:lpstr>The electron-ion collider</vt:lpstr>
      <vt:lpstr>Maximizing the physics reach</vt:lpstr>
      <vt:lpstr>So the epic detector is … 90 meters long!</vt:lpstr>
      <vt:lpstr>Physics-driven detector design</vt:lpstr>
      <vt:lpstr>The central epic detector</vt:lpstr>
      <vt:lpstr>ePIC Tracking Detectors</vt:lpstr>
      <vt:lpstr>ePIC Calorimetry</vt:lpstr>
      <vt:lpstr>ePIC Particle Identification Detectors</vt:lpstr>
      <vt:lpstr>ePIC Far-Forward/Far-Backward Detectors</vt:lpstr>
      <vt:lpstr>High level installation schedule</vt:lpstr>
      <vt:lpstr>The Highly-Integrated ePIC Experiment </vt:lpstr>
      <vt:lpstr>Compute-Detector Integration to Maximize Science</vt:lpstr>
      <vt:lpstr>Compute-detector integration</vt:lpstr>
      <vt:lpstr>The epic collaboration</vt:lpstr>
      <vt:lpstr>(pre)TDR Strategy and Publications</vt:lpstr>
      <vt:lpstr>Early science program</vt:lpstr>
      <vt:lpstr>ePIC – Leveraging the EIC on Day 1</vt:lpstr>
      <vt:lpstr>BACKUP</vt:lpstr>
      <vt:lpstr>The ePIC Streaming Computing Model</vt:lpstr>
      <vt:lpstr>Computing Use Cases and Their Echelon Distribution</vt:lpstr>
      <vt:lpstr>Computing Resource Needs and Their Implications</vt:lpstr>
      <vt:lpstr>Streaming DAQ and Computing Milestones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Sylvester Joosten</cp:lastModifiedBy>
  <cp:revision>24</cp:revision>
  <dcterms:created xsi:type="dcterms:W3CDTF">2024-02-05T17:42:20Z</dcterms:created>
  <dcterms:modified xsi:type="dcterms:W3CDTF">2024-10-07T14:58:38Z</dcterms:modified>
</cp:coreProperties>
</file>